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36"/>
  </p:notesMasterIdLst>
  <p:handoutMasterIdLst>
    <p:handoutMasterId r:id="rId37"/>
  </p:handoutMasterIdLst>
  <p:sldIdLst>
    <p:sldId id="261" r:id="rId3"/>
    <p:sldId id="262" r:id="rId4"/>
    <p:sldId id="263" r:id="rId5"/>
    <p:sldId id="271" r:id="rId6"/>
    <p:sldId id="292" r:id="rId7"/>
    <p:sldId id="293" r:id="rId8"/>
    <p:sldId id="269" r:id="rId9"/>
    <p:sldId id="279" r:id="rId10"/>
    <p:sldId id="296" r:id="rId11"/>
    <p:sldId id="270" r:id="rId12"/>
    <p:sldId id="295" r:id="rId13"/>
    <p:sldId id="272" r:id="rId14"/>
    <p:sldId id="276" r:id="rId15"/>
    <p:sldId id="303" r:id="rId16"/>
    <p:sldId id="286" r:id="rId17"/>
    <p:sldId id="285" r:id="rId18"/>
    <p:sldId id="300" r:id="rId19"/>
    <p:sldId id="278" r:id="rId20"/>
    <p:sldId id="282" r:id="rId21"/>
    <p:sldId id="299" r:id="rId22"/>
    <p:sldId id="301" r:id="rId23"/>
    <p:sldId id="291" r:id="rId24"/>
    <p:sldId id="265" r:id="rId25"/>
    <p:sldId id="302" r:id="rId26"/>
    <p:sldId id="290" r:id="rId27"/>
    <p:sldId id="266" r:id="rId28"/>
    <p:sldId id="298" r:id="rId29"/>
    <p:sldId id="274" r:id="rId30"/>
    <p:sldId id="275" r:id="rId31"/>
    <p:sldId id="268" r:id="rId32"/>
    <p:sldId id="297" r:id="rId33"/>
    <p:sldId id="267" r:id="rId34"/>
    <p:sldId id="289" r:id="rId3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D8DB0"/>
    <a:srgbClr val="2F4D5D"/>
    <a:srgbClr val="005E77"/>
    <a:srgbClr val="DCE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7" autoAdjust="0"/>
    <p:restoredTop sz="93431" autoAdjust="0"/>
  </p:normalViewPr>
  <p:slideViewPr>
    <p:cSldViewPr snapToGrid="0" snapToObjects="1">
      <p:cViewPr varScale="1">
        <p:scale>
          <a:sx n="65" d="100"/>
          <a:sy n="65" d="100"/>
        </p:scale>
        <p:origin x="1002" y="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4-9-2018</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4-9-2018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a:t>
            </a:fld>
            <a:endParaRPr lang="nl-NL"/>
          </a:p>
        </p:txBody>
      </p:sp>
    </p:spTree>
    <p:extLst>
      <p:ext uri="{BB962C8B-B14F-4D97-AF65-F5344CB8AC3E}">
        <p14:creationId xmlns:p14="http://schemas.microsoft.com/office/powerpoint/2010/main" val="395516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15</a:t>
            </a:fld>
            <a:endParaRPr lang="nl-NL"/>
          </a:p>
        </p:txBody>
      </p:sp>
    </p:spTree>
    <p:extLst>
      <p:ext uri="{BB962C8B-B14F-4D97-AF65-F5344CB8AC3E}">
        <p14:creationId xmlns:p14="http://schemas.microsoft.com/office/powerpoint/2010/main" val="2443988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17</a:t>
            </a:fld>
            <a:endParaRPr lang="nl-NL"/>
          </a:p>
        </p:txBody>
      </p:sp>
    </p:spTree>
    <p:extLst>
      <p:ext uri="{BB962C8B-B14F-4D97-AF65-F5344CB8AC3E}">
        <p14:creationId xmlns:p14="http://schemas.microsoft.com/office/powerpoint/2010/main" val="868602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21</a:t>
            </a:fld>
            <a:endParaRPr lang="nl-NL"/>
          </a:p>
        </p:txBody>
      </p:sp>
    </p:spTree>
    <p:extLst>
      <p:ext uri="{BB962C8B-B14F-4D97-AF65-F5344CB8AC3E}">
        <p14:creationId xmlns:p14="http://schemas.microsoft.com/office/powerpoint/2010/main" val="347089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23</a:t>
            </a:fld>
            <a:endParaRPr lang="nl-NL"/>
          </a:p>
        </p:txBody>
      </p:sp>
    </p:spTree>
    <p:extLst>
      <p:ext uri="{BB962C8B-B14F-4D97-AF65-F5344CB8AC3E}">
        <p14:creationId xmlns:p14="http://schemas.microsoft.com/office/powerpoint/2010/main" val="233243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Nowadays, we rely a lot on technology. If however something messes around</a:t>
            </a:r>
            <a:r>
              <a:rPr lang="en-US" baseline="0" dirty="0" smtClean="0"/>
              <a:t> with that technology, we are in big trouble. Communications, GPS, travelling, pretty much everything we use to ease our everyday life will be gone. What can cause this problem along with many others ? </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168642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Coronal mass ejections!. The phenomena we are trying to analyze</a:t>
            </a:r>
            <a:r>
              <a:rPr lang="en-US" baseline="0" dirty="0" smtClean="0"/>
              <a:t> and predict </a:t>
            </a:r>
            <a:r>
              <a:rPr lang="el-GR" baseline="0" dirty="0" smtClean="0"/>
              <a:t> </a:t>
            </a:r>
            <a:r>
              <a:rPr lang="en-US" baseline="0" dirty="0" smtClean="0"/>
              <a:t>in this work. </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204181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first going to talk a bit </a:t>
            </a:r>
            <a:r>
              <a:rPr lang="en-US" baseline="0" smtClean="0"/>
              <a:t>about the </a:t>
            </a:r>
            <a:r>
              <a:rPr lang="en-US" baseline="0" dirty="0" smtClean="0"/>
              <a:t>CMEs and then we are going to describe the tool that we want to be applied in order to predict when they are going to happen.</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281427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CMEs are</a:t>
            </a:r>
            <a:r>
              <a:rPr lang="en-US" baseline="0" dirty="0" smtClean="0"/>
              <a:t> flows of plasma and particles travelling to the interplanetary space that then can cause disturbance in the magnetic field of the Earth. These disturbance can cause many troubles, a few discussed earlier regarding Satellites, but also grids, infrastructures, air travelling, space missions and many more are in danger.  At this point we should state that there is a subcategory of CMEs that may be a bit more dangerous.</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29099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Halo CMEs are the CMEs are</a:t>
            </a:r>
            <a:r>
              <a:rPr lang="en-US" baseline="0" dirty="0" smtClean="0"/>
              <a:t> propagating in the line of Sun-Earth. As a result they are more </a:t>
            </a:r>
            <a:r>
              <a:rPr lang="en-US" baseline="0" dirty="0" err="1" smtClean="0"/>
              <a:t>geoffective</a:t>
            </a:r>
            <a:r>
              <a:rPr lang="en-US" baseline="0" dirty="0" smtClean="0"/>
              <a:t> and in principle may have more catastrophic results. Since we described the events that we predicted in this work, let’s switch to the method</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397251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 learning </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1565966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8</a:t>
            </a:fld>
            <a:endParaRPr lang="nl-NL"/>
          </a:p>
        </p:txBody>
      </p:sp>
    </p:spTree>
    <p:extLst>
      <p:ext uri="{BB962C8B-B14F-4D97-AF65-F5344CB8AC3E}">
        <p14:creationId xmlns:p14="http://schemas.microsoft.com/office/powerpoint/2010/main" val="3969962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14</a:t>
            </a:fld>
            <a:endParaRPr lang="nl-NL"/>
          </a:p>
        </p:txBody>
      </p:sp>
    </p:spTree>
    <p:extLst>
      <p:ext uri="{BB962C8B-B14F-4D97-AF65-F5344CB8AC3E}">
        <p14:creationId xmlns:p14="http://schemas.microsoft.com/office/powerpoint/2010/main" val="2528761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smtClean="0"/>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332038033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205184E2-B408-4126-AC2F-2F00916FD2BE}" type="datetime1">
              <a:rPr lang="nl-BE" smtClean="0"/>
              <a:t>4/09/2018</a:t>
            </a:fld>
            <a:endParaRPr lang="nl-NL"/>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smtClean="0"/>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smtClean="0"/>
              <a:t>Tekststijl van het model bewerken</a:t>
            </a:r>
          </a:p>
        </p:txBody>
      </p:sp>
    </p:spTree>
    <p:extLst>
      <p:ext uri="{BB962C8B-B14F-4D97-AF65-F5344CB8AC3E}">
        <p14:creationId xmlns:p14="http://schemas.microsoft.com/office/powerpoint/2010/main" val="332277031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64EC11E-F211-4E81-A381-C133B99530D2}" type="datetime1">
              <a:rPr lang="nl-BE" smtClean="0"/>
              <a:t>4/09/2018</a:t>
            </a:fld>
            <a:endParaRPr lang="nl-NL"/>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smtClean="0"/>
              <a:t>Klik om de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smtClean="0"/>
              <a:t>Tekststijl van het model bewerken</a:t>
            </a:r>
          </a:p>
        </p:txBody>
      </p:sp>
    </p:spTree>
    <p:extLst>
      <p:ext uri="{BB962C8B-B14F-4D97-AF65-F5344CB8AC3E}">
        <p14:creationId xmlns:p14="http://schemas.microsoft.com/office/powerpoint/2010/main" val="32706911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5" name="Tijdelijke aanduiding voor voettekst 4"/>
          <p:cNvSpPr>
            <a:spLocks noGrp="1"/>
          </p:cNvSpPr>
          <p:nvPr>
            <p:ph type="ftr" sz="quarter" idx="11"/>
          </p:nvPr>
        </p:nvSpPr>
        <p:spPr/>
        <p:txBody>
          <a:bodyPr/>
          <a:lstStyle>
            <a:lvl1pPr>
              <a:defRPr sz="1200"/>
            </a:lvl1pPr>
          </a:lstStyle>
          <a:p>
            <a:r>
              <a:rPr lang="en-US" dirty="0" smtClean="0"/>
              <a:t>KU Leuven, Centre for mathematical Plasma-Astrophysics</a:t>
            </a:r>
            <a:endParaRPr lang="nl-NL" dirty="0"/>
          </a:p>
        </p:txBody>
      </p:sp>
      <p:sp>
        <p:nvSpPr>
          <p:cNvPr id="7" name="Title 6"/>
          <p:cNvSpPr>
            <a:spLocks noGrp="1"/>
          </p:cNvSpPr>
          <p:nvPr>
            <p:ph type="title"/>
          </p:nvPr>
        </p:nvSpPr>
        <p:spPr/>
        <p:txBody>
          <a:bodyPr/>
          <a:lstStyle>
            <a:lvl1pPr>
              <a:defRPr>
                <a:solidFill>
                  <a:srgbClr val="000000"/>
                </a:solidFill>
              </a:defRPr>
            </a:lvl1pPr>
          </a:lstStyle>
          <a:p>
            <a:r>
              <a:rPr lang="en-US" dirty="0" smtClean="0"/>
              <a:t>Click to edit Master title style</a:t>
            </a:r>
            <a:endParaRPr lang="nl-NL" dirty="0"/>
          </a:p>
        </p:txBody>
      </p:sp>
      <p:sp>
        <p:nvSpPr>
          <p:cNvPr id="8" name="Tijdelijke aanduiding voor datum 3"/>
          <p:cNvSpPr txBox="1">
            <a:spLocks/>
          </p:cNvSpPr>
          <p:nvPr userDrawn="1"/>
        </p:nvSpPr>
        <p:spPr>
          <a:xfrm>
            <a:off x="576000" y="6210000"/>
            <a:ext cx="54576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effectLst>
                  <a:outerShdw blurRad="38100" dist="38100" dir="2700000" algn="tl">
                    <a:srgbClr val="000000">
                      <a:alpha val="43137"/>
                    </a:srgbClr>
                  </a:outerShdw>
                </a:effectLst>
              </a:rPr>
              <a:t>Processing Solar Images to Forecast Coronal Mass Ejections using A.I.</a:t>
            </a:r>
            <a:endParaRPr lang="nl-NL" sz="1200" dirty="0"/>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4" name="TextBox 3"/>
          <p:cNvSpPr txBox="1"/>
          <p:nvPr userDrawn="1"/>
        </p:nvSpPr>
        <p:spPr>
          <a:xfrm>
            <a:off x="83677" y="6395500"/>
            <a:ext cx="372218" cy="276999"/>
          </a:xfrm>
          <a:prstGeom prst="rect">
            <a:avLst/>
          </a:prstGeom>
          <a:noFill/>
        </p:spPr>
        <p:txBody>
          <a:bodyPr wrap="none" rtlCol="0">
            <a:spAutoFit/>
          </a:bodyPr>
          <a:lstStyle/>
          <a:p>
            <a:fld id="{FCA71291-1C34-4771-A37E-677F2182E258}" type="slidenum">
              <a:rPr lang="en-US" sz="1200" smtClean="0">
                <a:solidFill>
                  <a:schemeClr val="bg1"/>
                </a:solidFill>
              </a:rPr>
              <a:t>‹#›</a:t>
            </a:fld>
            <a:endParaRPr lang="en-US" sz="1200" dirty="0">
              <a:solidFill>
                <a:schemeClr val="bg1"/>
              </a:solidFill>
            </a:endParaRPr>
          </a:p>
        </p:txBody>
      </p:sp>
    </p:spTree>
    <p:extLst>
      <p:ext uri="{BB962C8B-B14F-4D97-AF65-F5344CB8AC3E}">
        <p14:creationId xmlns:p14="http://schemas.microsoft.com/office/powerpoint/2010/main" val="21021808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smtClean="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smtClean="0"/>
              <a:t>Click icon to add picture</a:t>
            </a:r>
            <a:endParaRPr lang="nl-NL"/>
          </a:p>
        </p:txBody>
      </p:sp>
      <p:sp>
        <p:nvSpPr>
          <p:cNvPr id="12" name="Rectangle 11"/>
          <p:cNvSpPr/>
          <p:nvPr userDrawn="1"/>
        </p:nvSpPr>
        <p:spPr>
          <a:xfrm>
            <a:off x="575998" y="6380361"/>
            <a:ext cx="545760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2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Forecasting CMEs using  Artificial Intelligence</a:t>
            </a:r>
            <a:endParaRPr kumimoji="0" lang="nl-NL" sz="12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521485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C4EFB01B-1CB5-46A2-B2BD-C8ED67F5E94F}" type="datetime1">
              <a:rPr lang="nl-BE" smtClean="0"/>
              <a:t>4/09/2018</a:t>
            </a:fld>
            <a:endParaRPr lang="nl-NL" dirty="0"/>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smtClean="0"/>
              <a:t>Click icon to add picture</a:t>
            </a:r>
            <a:endParaRPr lang="nl-NL"/>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EB3231FD-DA83-4FB6-91A8-8F536FC36F31}" type="datetime1">
              <a:rPr lang="nl-BE" smtClean="0"/>
              <a:t>4/09/2018</a:t>
            </a:fld>
            <a:endParaRPr lang="nl-NL"/>
          </a:p>
        </p:txBody>
      </p:sp>
      <p:sp>
        <p:nvSpPr>
          <p:cNvPr id="6" name="Tijdelijke aanduiding voor voettekst 5"/>
          <p:cNvSpPr>
            <a:spLocks noGrp="1"/>
          </p:cNvSpPr>
          <p:nvPr>
            <p:ph type="ftr" sz="quarter" idx="11"/>
          </p:nvPr>
        </p:nvSpPr>
        <p:spPr/>
        <p:txBody>
          <a:bodyPr/>
          <a:lstStyle/>
          <a:p>
            <a:r>
              <a:rPr lang="en-US" smtClean="0"/>
              <a:t>KU Leuven, Centre for mathematical Plasma-Astrophysics</a:t>
            </a:r>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85958907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7" name="Tijdelijke aanduiding voor datum 6"/>
          <p:cNvSpPr>
            <a:spLocks noGrp="1"/>
          </p:cNvSpPr>
          <p:nvPr>
            <p:ph type="dt" sz="half" idx="10"/>
          </p:nvPr>
        </p:nvSpPr>
        <p:spPr/>
        <p:txBody>
          <a:bodyPr/>
          <a:lstStyle/>
          <a:p>
            <a:fld id="{6B5679FF-E67C-4525-A505-CB4E90CF1C8F}" type="datetime1">
              <a:rPr lang="nl-BE" smtClean="0"/>
              <a:t>4/09/2018</a:t>
            </a:fld>
            <a:endParaRPr lang="nl-NL" dirty="0"/>
          </a:p>
        </p:txBody>
      </p:sp>
      <p:sp>
        <p:nvSpPr>
          <p:cNvPr id="8" name="Tijdelijke aanduiding voor voettekst 7"/>
          <p:cNvSpPr>
            <a:spLocks noGrp="1"/>
          </p:cNvSpPr>
          <p:nvPr>
            <p:ph type="ftr" sz="quarter" idx="11"/>
          </p:nvPr>
        </p:nvSpPr>
        <p:spPr/>
        <p:txBody>
          <a:bodyPr/>
          <a:lstStyle/>
          <a:p>
            <a:r>
              <a:rPr lang="en-US" smtClean="0"/>
              <a:t>KU Leuven, Centre for mathematical Plasma-Astrophysics</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78400150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3513327-7CFC-4D70-A5B6-6DB481E0BFAB}" type="datetime1">
              <a:rPr lang="nl-BE" smtClean="0"/>
              <a:t>4/09/2018</a:t>
            </a:fld>
            <a:endParaRPr lang="nl-NL"/>
          </a:p>
        </p:txBody>
      </p:sp>
      <p:sp>
        <p:nvSpPr>
          <p:cNvPr id="4" name="Tijdelijke aanduiding voor voettekst 3"/>
          <p:cNvSpPr>
            <a:spLocks noGrp="1"/>
          </p:cNvSpPr>
          <p:nvPr>
            <p:ph type="ftr" sz="quarter" idx="11"/>
          </p:nvPr>
        </p:nvSpPr>
        <p:spPr/>
        <p:txBody>
          <a:bodyPr/>
          <a:lstStyle/>
          <a:p>
            <a:r>
              <a:rPr lang="en-US" smtClean="0"/>
              <a:t>KU Leuven, Centre for mathematical Plasma-Astrophysics</a:t>
            </a:r>
            <a:endParaRPr lang="nl-NL"/>
          </a:p>
        </p:txBody>
      </p:sp>
      <p:sp>
        <p:nvSpPr>
          <p:cNvPr id="6" name="Title 5"/>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5466319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C131043-E98B-4194-929E-A852A294977A}" type="datetime1">
              <a:rPr lang="nl-BE" smtClean="0"/>
              <a:t>4/09/2018</a:t>
            </a:fld>
            <a:endParaRPr lang="nl-NL"/>
          </a:p>
        </p:txBody>
      </p:sp>
      <p:sp>
        <p:nvSpPr>
          <p:cNvPr id="3" name="Tijdelijke aanduiding voor voettekst 2"/>
          <p:cNvSpPr>
            <a:spLocks noGrp="1"/>
          </p:cNvSpPr>
          <p:nvPr>
            <p:ph type="ftr" sz="quarter" idx="11"/>
          </p:nvPr>
        </p:nvSpPr>
        <p:spPr/>
        <p:txBody>
          <a:bodyPr/>
          <a:lstStyle/>
          <a:p>
            <a:r>
              <a:rPr lang="en-US" smtClean="0"/>
              <a:t>KU Leuven, Centre for mathematical Plasma-Astrophysics</a:t>
            </a:r>
            <a:endParaRPr lang="nl-NL"/>
          </a:p>
        </p:txBody>
      </p:sp>
    </p:spTree>
    <p:extLst>
      <p:ext uri="{BB962C8B-B14F-4D97-AF65-F5344CB8AC3E}">
        <p14:creationId xmlns:p14="http://schemas.microsoft.com/office/powerpoint/2010/main" val="3077720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smtClean="0"/>
              <a:t>Click to edit Master title style</a:t>
            </a:r>
            <a:endParaRPr lang="nl-NL" dirty="0"/>
          </a:p>
        </p:txBody>
      </p:sp>
      <p:sp>
        <p:nvSpPr>
          <p:cNvPr id="4" name="Tijdelijke aanduiding voor datum 3"/>
          <p:cNvSpPr>
            <a:spLocks noGrp="1"/>
          </p:cNvSpPr>
          <p:nvPr>
            <p:ph type="dt" sz="half" idx="10"/>
          </p:nvPr>
        </p:nvSpPr>
        <p:spPr/>
        <p:txBody>
          <a:bodyPr/>
          <a:lstStyle/>
          <a:p>
            <a:fld id="{035C3287-9FF9-4F9B-97CA-371D4CD8DDF1}" type="datetime1">
              <a:rPr lang="nl-BE" smtClean="0"/>
              <a:t>4/09/2018</a:t>
            </a:fld>
            <a:endParaRPr lang="nl-NL"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7099480-D11A-4789-80EE-022E820CF635}" type="datetime1">
              <a:rPr lang="nl-BE" smtClean="0"/>
              <a:t>4/09/2018</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200" baseline="0">
                <a:solidFill>
                  <a:schemeClr val="bg1"/>
                </a:solidFill>
                <a:latin typeface="Arial" charset="0"/>
              </a:defRPr>
            </a:lvl1pPr>
          </a:lstStyle>
          <a:p>
            <a:r>
              <a:rPr lang="en-US" dirty="0" smtClean="0"/>
              <a:t>KU Leuven, Centre for mathematical Plasma-Astrophysics</a:t>
            </a:r>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timing>
    <p:tnLst>
      <p:par>
        <p:cTn id="1" dur="indefinite" restart="never" nodeType="tmRoot"/>
      </p:par>
    </p:tnLst>
  </p:timing>
  <p:hf sldNum="0"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605E3256-8636-43DD-BC4F-57D576168D29}" type="datetime1">
              <a:rPr lang="nl-BE" smtClean="0"/>
              <a:t>4/09/2018</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KU Leuven, Centre for mathematical Plasma-Astrophysics</a:t>
            </a:r>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timing>
    <p:tnLst>
      <p:par>
        <p:cTn id="1" dur="indefinite" restart="never" nodeType="tmRoot"/>
      </p:par>
    </p:tnLst>
  </p:timing>
  <p:hf sldNum="0" hdr="0" dt="0"/>
  <p:txStyles>
    <p:titleStyle>
      <a:lvl1pPr algn="l" defTabSz="914400" rtl="0" eaLnBrk="1" latinLnBrk="0" hangingPunct="1">
        <a:lnSpc>
          <a:spcPct val="100000"/>
        </a:lnSpc>
        <a:spcBef>
          <a:spcPct val="0"/>
        </a:spcBef>
        <a:buNone/>
        <a:defRPr sz="4000" kern="1200" baseline="0">
          <a:solidFill>
            <a:srgbClr val="2F4D5D"/>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image" Target="../media/image3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0.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3.jpeg"/><Relationship Id="rId10" Type="http://schemas.openxmlformats.org/officeDocument/2006/relationships/image" Target="../media/image31.png"/><Relationship Id="rId4" Type="http://schemas.openxmlformats.org/officeDocument/2006/relationships/image" Target="../media/image370.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6.png"/><Relationship Id="rId7" Type="http://schemas.openxmlformats.org/officeDocument/2006/relationships/image" Target="../media/image33.jpe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37.gif"/></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planetpailly.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3624261" y="1177763"/>
            <a:ext cx="6096524" cy="4024798"/>
          </a:xfrm>
        </p:spPr>
        <p:txBody>
          <a:bodyPr>
            <a:normAutofit fontScale="90000"/>
          </a:bodyPr>
          <a:lstStyle/>
          <a:p>
            <a:pPr algn="ctr"/>
            <a:r>
              <a:rPr lang="en-US" dirty="0">
                <a:effectLst>
                  <a:outerShdw blurRad="38100" dist="38100" dir="2700000" algn="tl">
                    <a:srgbClr val="000000">
                      <a:alpha val="43137"/>
                    </a:srgbClr>
                  </a:outerShdw>
                </a:effectLst>
              </a:rPr>
              <a:t>Processing Solar Images to Forecast Coronal Mass Ejections using Artificial Intelligence</a:t>
            </a:r>
            <a:r>
              <a:rPr lang="nl-BE" dirty="0" smtClean="0">
                <a:effectLst>
                  <a:outerShdw blurRad="38100" dist="38100" dir="2700000" algn="tl">
                    <a:srgbClr val="000000">
                      <a:alpha val="43137"/>
                    </a:srgbClr>
                  </a:outerShdw>
                </a:effectLst>
              </a:rPr>
              <a:t/>
            </a:r>
            <a:br>
              <a:rPr lang="nl-BE" dirty="0" smtClean="0">
                <a:effectLst>
                  <a:outerShdw blurRad="38100" dist="38100" dir="2700000" algn="tl">
                    <a:srgbClr val="000000">
                      <a:alpha val="43137"/>
                    </a:srgbClr>
                  </a:outerShdw>
                </a:effectLst>
              </a:rPr>
            </a:br>
            <a:r>
              <a:rPr lang="nl-BE" dirty="0" smtClean="0">
                <a:effectLst>
                  <a:outerShdw blurRad="38100" dist="38100" dir="2700000" algn="tl">
                    <a:srgbClr val="000000">
                      <a:alpha val="43137"/>
                    </a:srgbClr>
                  </a:outerShdw>
                </a:effectLst>
              </a:rPr>
              <a:t/>
            </a:r>
            <a:br>
              <a:rPr lang="nl-BE" dirty="0" smtClean="0">
                <a:effectLst>
                  <a:outerShdw blurRad="38100" dist="38100" dir="2700000" algn="tl">
                    <a:srgbClr val="000000">
                      <a:alpha val="43137"/>
                    </a:srgbClr>
                  </a:outerShdw>
                </a:effectLst>
              </a:rPr>
            </a:br>
            <a:r>
              <a:rPr lang="nl-BE" sz="2200" dirty="0" smtClean="0"/>
              <a:t>Savvas Raptis</a:t>
            </a:r>
            <a:br>
              <a:rPr lang="nl-BE" sz="2200" dirty="0" smtClean="0"/>
            </a:br>
            <a:r>
              <a:rPr lang="nl-BE" sz="2200" dirty="0" smtClean="0"/>
              <a:t>KU Leuven, Centre </a:t>
            </a:r>
            <a:r>
              <a:rPr lang="nl-BE" sz="2200" dirty="0"/>
              <a:t>for Mathematical Plasma Astrophysics </a:t>
            </a:r>
            <a:r>
              <a:rPr lang="nl-BE" sz="2200" dirty="0" smtClean="0"/>
              <a:t/>
            </a:r>
            <a:br>
              <a:rPr lang="nl-BE" sz="2200" dirty="0" smtClean="0"/>
            </a:br>
            <a:endParaRPr lang="nl-NL" sz="2200" dirty="0"/>
          </a:p>
        </p:txBody>
      </p:sp>
      <p:sp>
        <p:nvSpPr>
          <p:cNvPr id="9" name="Ondertitel 8"/>
          <p:cNvSpPr>
            <a:spLocks noGrp="1"/>
          </p:cNvSpPr>
          <p:nvPr>
            <p:ph type="subTitle" idx="1"/>
          </p:nvPr>
        </p:nvSpPr>
        <p:spPr>
          <a:xfrm>
            <a:off x="3624261" y="5392801"/>
            <a:ext cx="6096524" cy="730188"/>
          </a:xfrm>
        </p:spPr>
        <p:txBody>
          <a:bodyPr>
            <a:normAutofit/>
          </a:bodyPr>
          <a:lstStyle/>
          <a:p>
            <a:pPr algn="ctr"/>
            <a:r>
              <a:rPr lang="nl-NL" sz="1800" dirty="0" smtClean="0">
                <a:solidFill>
                  <a:schemeClr val="bg1"/>
                </a:solidFill>
              </a:rPr>
              <a:t>Supervisors: </a:t>
            </a:r>
          </a:p>
          <a:p>
            <a:pPr algn="ctr"/>
            <a:r>
              <a:rPr lang="nl-NL" sz="1800" dirty="0">
                <a:solidFill>
                  <a:schemeClr val="bg1"/>
                </a:solidFill>
              </a:rPr>
              <a:t>Giovanni </a:t>
            </a:r>
            <a:r>
              <a:rPr lang="nl-NL" sz="1800" dirty="0" smtClean="0">
                <a:solidFill>
                  <a:schemeClr val="bg1"/>
                </a:solidFill>
              </a:rPr>
              <a:t>Lapenta, Jorge Amaya</a:t>
            </a:r>
            <a:endParaRPr lang="nl-NL" sz="18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 y="1916219"/>
            <a:ext cx="3150715" cy="4077912"/>
          </a:xfrm>
          <a:prstGeom prst="rect">
            <a:avLst/>
          </a:prstGeom>
        </p:spPr>
      </p:pic>
    </p:spTree>
    <p:extLst>
      <p:ext uri="{BB962C8B-B14F-4D97-AF65-F5344CB8AC3E}">
        <p14:creationId xmlns:p14="http://schemas.microsoft.com/office/powerpoint/2010/main" val="36282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753084"/>
          </a:xfrm>
        </p:spPr>
        <p:txBody>
          <a:bodyPr>
            <a:normAutofit/>
          </a:bodyPr>
          <a:lstStyle/>
          <a:p>
            <a:pPr algn="ctr"/>
            <a:r>
              <a:rPr lang="en-US" dirty="0" smtClean="0"/>
              <a:t>Convolution Neural Network (CNN) Layers</a:t>
            </a:r>
            <a:endParaRPr lang="en-US" dirty="0"/>
          </a:p>
        </p:txBody>
      </p:sp>
      <p:pic>
        <p:nvPicPr>
          <p:cNvPr id="3076" name="Picture 4" descr="https://writelatex.s3.amazonaws.com/mvxpfptvpmkx/uploads/10083/24184913/1.png?X-Amz-Expires=14400&amp;X-Amz-Date=20180615T112157Z&amp;X-Amz-Algorithm=AWS4-HMAC-SHA256&amp;X-Amz-Credential=AKIAJF667VKUK4OW3LCA/20180615/us-east-1/s3/aws4_request&amp;X-Amz-SignedHeaders=host&amp;X-Amz-Signature=c42741c537846dd53e6e74d5bf7bb1250df53135f3f82497c684efb4f16ee79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8192" y="3050111"/>
            <a:ext cx="5644725" cy="23557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systems.github.io/HSE545/machine%20learning%20all/Workshop/PHMAP/image_files/conv_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3036" y="2785294"/>
            <a:ext cx="4044444" cy="28853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8528" y="1892658"/>
            <a:ext cx="4596130" cy="646331"/>
          </a:xfrm>
          <a:prstGeom prst="rect">
            <a:avLst/>
          </a:prstGeom>
          <a:noFill/>
        </p:spPr>
        <p:txBody>
          <a:bodyPr wrap="none" rtlCol="0">
            <a:spAutoFit/>
          </a:bodyPr>
          <a:lstStyle/>
          <a:p>
            <a:pPr algn="ctr"/>
            <a:r>
              <a:rPr lang="en-US" u="sng" dirty="0" smtClean="0">
                <a:solidFill>
                  <a:srgbClr val="000000"/>
                </a:solidFill>
              </a:rPr>
              <a:t>Convolution</a:t>
            </a:r>
            <a:r>
              <a:rPr lang="en-US" dirty="0" smtClean="0">
                <a:solidFill>
                  <a:srgbClr val="000000"/>
                </a:solidFill>
              </a:rPr>
              <a:t> </a:t>
            </a:r>
          </a:p>
          <a:p>
            <a:pPr algn="ctr"/>
            <a:r>
              <a:rPr lang="en-US" dirty="0" smtClean="0">
                <a:solidFill>
                  <a:srgbClr val="000000"/>
                </a:solidFill>
              </a:rPr>
              <a:t>Extract features &amp; Keep spatial relationship</a:t>
            </a:r>
            <a:endParaRPr lang="en-US" dirty="0">
              <a:solidFill>
                <a:srgbClr val="000000"/>
              </a:solidFill>
            </a:endParaRPr>
          </a:p>
        </p:txBody>
      </p:sp>
      <p:sp>
        <p:nvSpPr>
          <p:cNvPr id="9" name="TextBox 8"/>
          <p:cNvSpPr txBox="1"/>
          <p:nvPr/>
        </p:nvSpPr>
        <p:spPr>
          <a:xfrm>
            <a:off x="6463335" y="1892658"/>
            <a:ext cx="4570482" cy="646331"/>
          </a:xfrm>
          <a:prstGeom prst="rect">
            <a:avLst/>
          </a:prstGeom>
          <a:noFill/>
        </p:spPr>
        <p:txBody>
          <a:bodyPr wrap="none" rtlCol="0">
            <a:spAutoFit/>
          </a:bodyPr>
          <a:lstStyle/>
          <a:p>
            <a:pPr algn="ctr"/>
            <a:r>
              <a:rPr lang="en-US" u="sng" dirty="0" smtClean="0">
                <a:solidFill>
                  <a:srgbClr val="000000"/>
                </a:solidFill>
              </a:rPr>
              <a:t>Pooling/Subsampling</a:t>
            </a:r>
            <a:r>
              <a:rPr lang="en-US" dirty="0" smtClean="0">
                <a:solidFill>
                  <a:srgbClr val="000000"/>
                </a:solidFill>
              </a:rPr>
              <a:t> </a:t>
            </a:r>
          </a:p>
          <a:p>
            <a:pPr algn="ctr"/>
            <a:r>
              <a:rPr lang="en-US" dirty="0" smtClean="0">
                <a:solidFill>
                  <a:srgbClr val="000000"/>
                </a:solidFill>
              </a:rPr>
              <a:t>Reduce dimensionality &amp; retain information</a:t>
            </a:r>
            <a:endParaRPr lang="en-US" dirty="0">
              <a:solidFill>
                <a:srgbClr val="000000"/>
              </a:solidFill>
            </a:endParaRPr>
          </a:p>
        </p:txBody>
      </p:sp>
      <p:sp>
        <p:nvSpPr>
          <p:cNvPr id="8" name="TextBox 7"/>
          <p:cNvSpPr txBox="1"/>
          <p:nvPr/>
        </p:nvSpPr>
        <p:spPr>
          <a:xfrm>
            <a:off x="674864" y="5915871"/>
            <a:ext cx="2603598" cy="307777"/>
          </a:xfrm>
          <a:prstGeom prst="rect">
            <a:avLst/>
          </a:prstGeom>
          <a:noFill/>
        </p:spPr>
        <p:txBody>
          <a:bodyPr wrap="none" rtlCol="0">
            <a:spAutoFit/>
          </a:bodyPr>
          <a:lstStyle/>
          <a:p>
            <a:pPr algn="ctr"/>
            <a:r>
              <a:rPr lang="en-US" sz="1400" dirty="0" smtClean="0">
                <a:solidFill>
                  <a:srgbClr val="000000"/>
                </a:solidFill>
              </a:rPr>
              <a:t>*</a:t>
            </a:r>
            <a:r>
              <a:rPr lang="en-US" sz="1400" dirty="0">
                <a:solidFill>
                  <a:srgbClr val="000000"/>
                </a:solidFill>
              </a:rPr>
              <a:t>Figure </a:t>
            </a:r>
            <a:r>
              <a:rPr lang="en-US" sz="1400" dirty="0" smtClean="0">
                <a:solidFill>
                  <a:srgbClr val="000000"/>
                </a:solidFill>
              </a:rPr>
              <a:t>Courtesy: Erik </a:t>
            </a:r>
            <a:r>
              <a:rPr lang="en-US" sz="1400" dirty="0" err="1">
                <a:solidFill>
                  <a:srgbClr val="000000"/>
                </a:solidFill>
              </a:rPr>
              <a:t>Reppel</a:t>
            </a:r>
            <a:r>
              <a:rPr lang="en-US" sz="1400" dirty="0">
                <a:solidFill>
                  <a:srgbClr val="000000"/>
                </a:solidFill>
              </a:rPr>
              <a:t> </a:t>
            </a:r>
          </a:p>
        </p:txBody>
      </p:sp>
      <p:sp>
        <p:nvSpPr>
          <p:cNvPr id="2" name="Rectangle 1"/>
          <p:cNvSpPr/>
          <p:nvPr/>
        </p:nvSpPr>
        <p:spPr>
          <a:xfrm>
            <a:off x="6224591" y="5915871"/>
            <a:ext cx="3318537" cy="307777"/>
          </a:xfrm>
          <a:prstGeom prst="rect">
            <a:avLst/>
          </a:prstGeom>
        </p:spPr>
        <p:txBody>
          <a:bodyPr wrap="none">
            <a:spAutoFit/>
          </a:bodyPr>
          <a:lstStyle/>
          <a:p>
            <a:pPr algn="ctr"/>
            <a:r>
              <a:rPr lang="en-US" sz="1400" dirty="0">
                <a:solidFill>
                  <a:srgbClr val="000000"/>
                </a:solidFill>
              </a:rPr>
              <a:t>*Figure Courtesy: </a:t>
            </a:r>
            <a:r>
              <a:rPr lang="en-US" sz="1400" dirty="0" smtClean="0">
                <a:solidFill>
                  <a:srgbClr val="000000"/>
                </a:solidFill>
              </a:rPr>
              <a:t>Cambridge Spark Ltd</a:t>
            </a:r>
            <a:endParaRPr lang="en-US" sz="1400" dirty="0">
              <a:solidFill>
                <a:srgbClr val="000000"/>
              </a:solidFill>
            </a:endParaRPr>
          </a:p>
        </p:txBody>
      </p:sp>
    </p:spTree>
    <p:extLst>
      <p:ext uri="{BB962C8B-B14F-4D97-AF65-F5344CB8AC3E}">
        <p14:creationId xmlns:p14="http://schemas.microsoft.com/office/powerpoint/2010/main" val="1425369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646404"/>
          </a:xfrm>
        </p:spPr>
        <p:txBody>
          <a:bodyPr/>
          <a:lstStyle/>
          <a:p>
            <a:pPr algn="ctr"/>
            <a:r>
              <a:rPr lang="en-US" dirty="0" smtClean="0"/>
              <a:t>Example of CNN</a:t>
            </a:r>
            <a:endParaRPr lang="en-US" dirty="0"/>
          </a:p>
        </p:txBody>
      </p:sp>
      <p:pic>
        <p:nvPicPr>
          <p:cNvPr id="4098" name="Picture 2" descr="https://writelatex.s3.amazonaws.com/mvxpfptvpmkx/uploads/16011/25130203/1.png?X-Amz-Expires=14400&amp;X-Amz-Date=20180615T112203Z&amp;X-Amz-Algorithm=AWS4-HMAC-SHA256&amp;X-Amz-Credential=AKIAJF667VKUK4OW3LCA/20180615/us-east-1/s3/aws4_request&amp;X-Amz-SignedHeaders=host&amp;X-Amz-Signature=32046fe3dfdaf1f7c2e5eaf3cde9e15409098451c6ef0cce1d7cde309391932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263" y="2239868"/>
            <a:ext cx="11041062" cy="32958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0" y="5872705"/>
            <a:ext cx="6096000" cy="307777"/>
          </a:xfrm>
          <a:prstGeom prst="rect">
            <a:avLst/>
          </a:prstGeom>
        </p:spPr>
        <p:txBody>
          <a:bodyPr>
            <a:spAutoFit/>
          </a:bodyPr>
          <a:lstStyle/>
          <a:p>
            <a:r>
              <a:rPr lang="en-US" sz="1400" dirty="0" smtClean="0">
                <a:solidFill>
                  <a:srgbClr val="000000"/>
                </a:solidFill>
              </a:rPr>
              <a:t>*Figure </a:t>
            </a:r>
            <a:r>
              <a:rPr lang="en-US" sz="1400" dirty="0">
                <a:solidFill>
                  <a:srgbClr val="000000"/>
                </a:solidFill>
              </a:rPr>
              <a:t>Courtesy: </a:t>
            </a:r>
            <a:r>
              <a:rPr lang="en-US" sz="1400" dirty="0" err="1">
                <a:solidFill>
                  <a:srgbClr val="000000"/>
                </a:solidFill>
              </a:rPr>
              <a:t>Suhyun</a:t>
            </a:r>
            <a:r>
              <a:rPr lang="en-US" sz="1400" dirty="0">
                <a:solidFill>
                  <a:srgbClr val="000000"/>
                </a:solidFill>
              </a:rPr>
              <a:t> </a:t>
            </a:r>
            <a:r>
              <a:rPr lang="en-US" sz="1400" dirty="0" smtClean="0">
                <a:solidFill>
                  <a:srgbClr val="000000"/>
                </a:solidFill>
              </a:rPr>
              <a:t>Kim </a:t>
            </a:r>
            <a:r>
              <a:rPr lang="en-US" sz="1400" dirty="0" err="1" smtClean="0">
                <a:solidFill>
                  <a:srgbClr val="000000"/>
                </a:solidFill>
              </a:rPr>
              <a:t>iSystems</a:t>
            </a:r>
            <a:r>
              <a:rPr lang="en-US" sz="1400" dirty="0" smtClean="0">
                <a:solidFill>
                  <a:srgbClr val="000000"/>
                </a:solidFill>
              </a:rPr>
              <a:t> </a:t>
            </a:r>
            <a:r>
              <a:rPr lang="en-US" sz="1400" dirty="0">
                <a:solidFill>
                  <a:srgbClr val="000000"/>
                </a:solidFill>
              </a:rPr>
              <a:t>Design </a:t>
            </a:r>
            <a:r>
              <a:rPr lang="en-US" sz="1400" dirty="0" smtClean="0">
                <a:solidFill>
                  <a:srgbClr val="000000"/>
                </a:solidFill>
              </a:rPr>
              <a:t>Labs</a:t>
            </a:r>
            <a:endParaRPr lang="en-US" sz="1400" dirty="0">
              <a:solidFill>
                <a:srgbClr val="000000"/>
              </a:solidFill>
            </a:endParaRPr>
          </a:p>
        </p:txBody>
      </p:sp>
      <p:pic>
        <p:nvPicPr>
          <p:cNvPr id="6"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854" y="1359036"/>
            <a:ext cx="1347946" cy="758220"/>
          </a:xfrm>
          <a:prstGeom prst="rect">
            <a:avLst/>
          </a:prstGeom>
          <a:ln>
            <a:noFill/>
          </a:ln>
          <a:effectLst>
            <a:outerShdw blurRad="292100" dist="139700" dir="2700000" algn="tl" rotWithShape="0">
              <a:srgbClr val="333333">
                <a:alpha val="65000"/>
              </a:srgbClr>
            </a:outerShdw>
          </a:effectLst>
        </p:spPr>
      </p:pic>
      <p:pic>
        <p:nvPicPr>
          <p:cNvPr id="7" name="Picture 4" descr="https://writelatex.s3.amazonaws.com/mvxpfptvpmkx/uploads/10083/24184913/1.png?X-Amz-Expires=14400&amp;X-Amz-Date=20180615T112157Z&amp;X-Amz-Algorithm=AWS4-HMAC-SHA256&amp;X-Amz-Credential=AKIAJF667VKUK4OW3LCA/20180615/us-east-1/s3/aws4_request&amp;X-Amz-SignedHeaders=host&amp;X-Amz-Signature=c42741c537846dd53e6e74d5bf7bb1250df53135f3f82497c684efb4f16ee79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205" y="1415490"/>
            <a:ext cx="1704530" cy="7113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i-systems.github.io/HSE545/machine%20learning%20all/Workshop/PHMAP/image_files/conv_animation.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606519" y="1346466"/>
            <a:ext cx="1173001" cy="83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6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smtClean="0"/>
              <a:t>Analysis</a:t>
            </a:r>
            <a:endParaRPr lang="en-US" sz="3400" dirty="0"/>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Tree>
    <p:extLst>
      <p:ext uri="{BB962C8B-B14F-4D97-AF65-F5344CB8AC3E}">
        <p14:creationId xmlns:p14="http://schemas.microsoft.com/office/powerpoint/2010/main" val="2617780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567664"/>
          </a:xfrm>
        </p:spPr>
        <p:txBody>
          <a:bodyPr>
            <a:normAutofit fontScale="90000"/>
          </a:bodyPr>
          <a:lstStyle/>
          <a:p>
            <a:pPr algn="ctr"/>
            <a:r>
              <a:rPr lang="en-US" dirty="0" smtClean="0"/>
              <a:t>Main Goal</a:t>
            </a:r>
            <a:endParaRPr lang="en-US" dirty="0"/>
          </a:p>
        </p:txBody>
      </p:sp>
      <p:sp>
        <p:nvSpPr>
          <p:cNvPr id="6" name="Content Placeholder 5"/>
          <p:cNvSpPr>
            <a:spLocks noGrp="1"/>
          </p:cNvSpPr>
          <p:nvPr>
            <p:ph idx="1"/>
          </p:nvPr>
        </p:nvSpPr>
        <p:spPr>
          <a:xfrm>
            <a:off x="728400" y="1338873"/>
            <a:ext cx="11041200" cy="655977"/>
          </a:xfrm>
        </p:spPr>
        <p:txBody>
          <a:bodyPr/>
          <a:lstStyle/>
          <a:p>
            <a:pPr marL="0" indent="0" algn="ctr">
              <a:buNone/>
            </a:pPr>
            <a:r>
              <a:rPr lang="en-US" i="1" dirty="0" smtClean="0"/>
              <a:t> Forecast </a:t>
            </a:r>
            <a:r>
              <a:rPr lang="en-US" i="1" dirty="0"/>
              <a:t>the emerged CMEs using solar images taken </a:t>
            </a:r>
            <a:r>
              <a:rPr lang="en-US" i="1" dirty="0" smtClean="0"/>
              <a:t>from SDO and CNN</a:t>
            </a:r>
          </a:p>
          <a:p>
            <a:pPr marL="0" indent="0" algn="ctr">
              <a:buNone/>
            </a:pPr>
            <a:endParaRPr lang="en-US" i="1" dirty="0"/>
          </a:p>
        </p:txBody>
      </p:sp>
      <p:sp>
        <p:nvSpPr>
          <p:cNvPr id="2" name="TextBox 1"/>
          <p:cNvSpPr txBox="1"/>
          <p:nvPr/>
        </p:nvSpPr>
        <p:spPr>
          <a:xfrm>
            <a:off x="1958555" y="2070100"/>
            <a:ext cx="2787943" cy="646331"/>
          </a:xfrm>
          <a:prstGeom prst="rect">
            <a:avLst/>
          </a:prstGeom>
          <a:noFill/>
        </p:spPr>
        <p:txBody>
          <a:bodyPr wrap="none" rtlCol="0">
            <a:spAutoFit/>
          </a:bodyPr>
          <a:lstStyle/>
          <a:p>
            <a:pPr algn="ctr"/>
            <a:r>
              <a:rPr lang="en-US" u="sng" dirty="0" smtClean="0">
                <a:solidFill>
                  <a:srgbClr val="000000"/>
                </a:solidFill>
              </a:rPr>
              <a:t>Input</a:t>
            </a:r>
          </a:p>
          <a:p>
            <a:pPr algn="ctr"/>
            <a:r>
              <a:rPr lang="en-US" dirty="0" smtClean="0">
                <a:solidFill>
                  <a:srgbClr val="000000"/>
                </a:solidFill>
              </a:rPr>
              <a:t>SDO Images during 2014</a:t>
            </a:r>
            <a:endParaRPr lang="en-US" dirty="0">
              <a:solidFill>
                <a:srgbClr val="000000"/>
              </a:solidFill>
            </a:endParaRPr>
          </a:p>
        </p:txBody>
      </p:sp>
      <p:sp>
        <p:nvSpPr>
          <p:cNvPr id="7" name="TextBox 6"/>
          <p:cNvSpPr txBox="1"/>
          <p:nvPr/>
        </p:nvSpPr>
        <p:spPr>
          <a:xfrm>
            <a:off x="7239222" y="2044168"/>
            <a:ext cx="2954656" cy="646331"/>
          </a:xfrm>
          <a:prstGeom prst="rect">
            <a:avLst/>
          </a:prstGeom>
          <a:noFill/>
        </p:spPr>
        <p:txBody>
          <a:bodyPr wrap="none" rtlCol="0">
            <a:spAutoFit/>
          </a:bodyPr>
          <a:lstStyle/>
          <a:p>
            <a:pPr algn="ctr"/>
            <a:r>
              <a:rPr lang="en-US" u="sng" dirty="0" smtClean="0">
                <a:solidFill>
                  <a:srgbClr val="000000"/>
                </a:solidFill>
              </a:rPr>
              <a:t>Output</a:t>
            </a:r>
          </a:p>
          <a:p>
            <a:pPr algn="ctr"/>
            <a:r>
              <a:rPr lang="en-US" dirty="0" smtClean="0">
                <a:solidFill>
                  <a:srgbClr val="000000"/>
                </a:solidFill>
              </a:rPr>
              <a:t>LASCO/CACTUS Catalogs</a:t>
            </a:r>
            <a:endParaRPr lang="en-US" dirty="0">
              <a:solidFill>
                <a:srgbClr val="000000"/>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496" y="3016319"/>
            <a:ext cx="1440000" cy="135038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496" y="4409217"/>
            <a:ext cx="1440000" cy="134358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5407" y="4409217"/>
            <a:ext cx="1440000" cy="1343585"/>
          </a:xfrm>
          <a:prstGeom prst="rect">
            <a:avLst/>
          </a:prstGeom>
        </p:spPr>
      </p:pic>
      <p:pic>
        <p:nvPicPr>
          <p:cNvPr id="13" name="Picture 12"/>
          <p:cNvPicPr>
            <a:picLocks noChangeAspect="1"/>
          </p:cNvPicPr>
          <p:nvPr/>
        </p:nvPicPr>
        <p:blipFill>
          <a:blip r:embed="rId5"/>
          <a:stretch>
            <a:fillRect/>
          </a:stretch>
        </p:blipFill>
        <p:spPr>
          <a:xfrm>
            <a:off x="3509645" y="3029490"/>
            <a:ext cx="752339" cy="1297574"/>
          </a:xfrm>
          <a:prstGeom prst="rect">
            <a:avLst/>
          </a:prstGeom>
        </p:spPr>
      </p:pic>
      <p:pic>
        <p:nvPicPr>
          <p:cNvPr id="14" name="Picture 13"/>
          <p:cNvPicPr>
            <a:picLocks noChangeAspect="1"/>
          </p:cNvPicPr>
          <p:nvPr/>
        </p:nvPicPr>
        <p:blipFill>
          <a:blip r:embed="rId6"/>
          <a:stretch>
            <a:fillRect/>
          </a:stretch>
        </p:blipFill>
        <p:spPr>
          <a:xfrm>
            <a:off x="4261984" y="3034625"/>
            <a:ext cx="759026" cy="1276164"/>
          </a:xfrm>
          <a:prstGeom prst="rect">
            <a:avLst/>
          </a:prstGeom>
        </p:spPr>
      </p:pic>
      <p:pic>
        <p:nvPicPr>
          <p:cNvPr id="18" name="Picture 17"/>
          <p:cNvPicPr>
            <a:picLocks noChangeAspect="1"/>
          </p:cNvPicPr>
          <p:nvPr/>
        </p:nvPicPr>
        <p:blipFill>
          <a:blip r:embed="rId7"/>
          <a:stretch>
            <a:fillRect/>
          </a:stretch>
        </p:blipFill>
        <p:spPr>
          <a:xfrm>
            <a:off x="6159549" y="3411070"/>
            <a:ext cx="5122301" cy="1669939"/>
          </a:xfrm>
          <a:prstGeom prst="rect">
            <a:avLst/>
          </a:prstGeom>
        </p:spPr>
      </p:pic>
      <p:sp>
        <p:nvSpPr>
          <p:cNvPr id="21" name="Rectangle 20"/>
          <p:cNvSpPr/>
          <p:nvPr/>
        </p:nvSpPr>
        <p:spPr>
          <a:xfrm>
            <a:off x="6045249" y="3411070"/>
            <a:ext cx="1790651" cy="1808630"/>
          </a:xfrm>
          <a:prstGeom prst="rect">
            <a:avLst/>
          </a:prstGeom>
          <a:noFill/>
          <a:ln>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22" name="Rectangle 21"/>
          <p:cNvSpPr/>
          <p:nvPr/>
        </p:nvSpPr>
        <p:spPr>
          <a:xfrm>
            <a:off x="7995463" y="3411070"/>
            <a:ext cx="3221837" cy="1808630"/>
          </a:xfrm>
          <a:prstGeom prst="rect">
            <a:avLst/>
          </a:prstGeom>
          <a:noFill/>
          <a:ln>
            <a:solidFill>
              <a:schemeClr val="accent3">
                <a:lumMod val="5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p:cNvSpPr txBox="1"/>
          <p:nvPr/>
        </p:nvSpPr>
        <p:spPr>
          <a:xfrm>
            <a:off x="6660998" y="3102414"/>
            <a:ext cx="617477" cy="338554"/>
          </a:xfrm>
          <a:prstGeom prst="rect">
            <a:avLst/>
          </a:prstGeom>
          <a:noFill/>
        </p:spPr>
        <p:txBody>
          <a:bodyPr wrap="none" rtlCol="0">
            <a:spAutoFit/>
          </a:bodyPr>
          <a:lstStyle/>
          <a:p>
            <a:r>
              <a:rPr lang="en-US" sz="1600" u="sng" dirty="0" smtClean="0">
                <a:solidFill>
                  <a:srgbClr val="FF0000"/>
                </a:solidFill>
              </a:rPr>
              <a:t>Date</a:t>
            </a:r>
            <a:endParaRPr lang="en-US" sz="1600" u="sng" dirty="0">
              <a:solidFill>
                <a:srgbClr val="FF0000"/>
              </a:solidFill>
            </a:endParaRPr>
          </a:p>
        </p:txBody>
      </p:sp>
      <p:sp>
        <p:nvSpPr>
          <p:cNvPr id="24" name="TextBox 23"/>
          <p:cNvSpPr txBox="1"/>
          <p:nvPr/>
        </p:nvSpPr>
        <p:spPr>
          <a:xfrm>
            <a:off x="8905742" y="3102414"/>
            <a:ext cx="1540806" cy="338554"/>
          </a:xfrm>
          <a:prstGeom prst="rect">
            <a:avLst/>
          </a:prstGeom>
          <a:noFill/>
        </p:spPr>
        <p:txBody>
          <a:bodyPr wrap="none" rtlCol="0">
            <a:spAutoFit/>
          </a:bodyPr>
          <a:lstStyle/>
          <a:p>
            <a:r>
              <a:rPr lang="en-US" sz="1600" u="sng" dirty="0" smtClean="0">
                <a:solidFill>
                  <a:schemeClr val="accent3">
                    <a:lumMod val="50000"/>
                  </a:schemeClr>
                </a:solidFill>
              </a:rPr>
              <a:t>Characteristics</a:t>
            </a:r>
            <a:endParaRPr lang="en-US" sz="1600" u="sng" dirty="0">
              <a:solidFill>
                <a:schemeClr val="accent3">
                  <a:lumMod val="50000"/>
                </a:schemeClr>
              </a:solidFill>
            </a:endParaRPr>
          </a:p>
        </p:txBody>
      </p:sp>
      <p:sp>
        <p:nvSpPr>
          <p:cNvPr id="25" name="Rectangle 24"/>
          <p:cNvSpPr/>
          <p:nvPr/>
        </p:nvSpPr>
        <p:spPr>
          <a:xfrm>
            <a:off x="766500" y="2070100"/>
            <a:ext cx="5172051" cy="3962400"/>
          </a:xfrm>
          <a:prstGeom prst="rect">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p:cNvSpPr/>
          <p:nvPr/>
        </p:nvSpPr>
        <p:spPr>
          <a:xfrm>
            <a:off x="6003101" y="2070100"/>
            <a:ext cx="5278749" cy="3962400"/>
          </a:xfrm>
          <a:prstGeom prst="rect">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886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21" grpId="0" animBg="1"/>
      <p:bldP spid="22" grpId="0" animBg="1"/>
      <p:bldP spid="23" grpId="0"/>
      <p:bldP spid="24" grpId="0"/>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2800" y="0"/>
            <a:ext cx="1999560" cy="6120000"/>
          </a:xfrm>
        </p:spPr>
        <p:txBody>
          <a:bodyPr anchor="ctr">
            <a:normAutofit/>
          </a:bodyPr>
          <a:lstStyle/>
          <a:p>
            <a:pPr marL="0" indent="0">
              <a:buNone/>
            </a:pPr>
            <a:r>
              <a:rPr lang="en-US" sz="3400" dirty="0" smtClean="0"/>
              <a:t>1</a:t>
            </a:r>
            <a:r>
              <a:rPr lang="en-US" sz="3400" baseline="30000" dirty="0" smtClean="0"/>
              <a:t>st</a:t>
            </a:r>
            <a:r>
              <a:rPr lang="en-US" sz="3400" dirty="0" smtClean="0"/>
              <a:t> Part</a:t>
            </a:r>
          </a:p>
          <a:p>
            <a:pPr marL="0" indent="0">
              <a:buNone/>
            </a:pPr>
            <a:endParaRPr lang="en-US" sz="3400" dirty="0" smtClean="0"/>
          </a:p>
          <a:p>
            <a:pPr marL="0" indent="0">
              <a:buNone/>
            </a:pPr>
            <a:r>
              <a:rPr lang="en-US" sz="3400" dirty="0" smtClean="0"/>
              <a:t>2</a:t>
            </a:r>
            <a:r>
              <a:rPr lang="en-US" sz="3400" baseline="30000" dirty="0" smtClean="0"/>
              <a:t>nd</a:t>
            </a:r>
            <a:r>
              <a:rPr lang="en-US" sz="3400" dirty="0" smtClean="0"/>
              <a:t> Part</a:t>
            </a:r>
          </a:p>
          <a:p>
            <a:pPr marL="0" indent="0">
              <a:buNone/>
            </a:pPr>
            <a:endParaRPr lang="en-US" sz="3400" dirty="0" smtClean="0"/>
          </a:p>
          <a:p>
            <a:pPr marL="0" indent="0">
              <a:buNone/>
            </a:pPr>
            <a:r>
              <a:rPr lang="en-US" sz="3400" dirty="0" smtClean="0"/>
              <a:t>3</a:t>
            </a:r>
            <a:r>
              <a:rPr lang="en-US" sz="3400" baseline="30000" dirty="0" smtClean="0"/>
              <a:t>rd</a:t>
            </a:r>
            <a:r>
              <a:rPr lang="en-US" sz="3400" dirty="0" smtClean="0"/>
              <a:t> Part</a:t>
            </a:r>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Content Placeholder 1"/>
          <p:cNvSpPr txBox="1">
            <a:spLocks/>
          </p:cNvSpPr>
          <p:nvPr/>
        </p:nvSpPr>
        <p:spPr>
          <a:xfrm>
            <a:off x="3642360" y="0"/>
            <a:ext cx="7132320" cy="6120000"/>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400" dirty="0" smtClean="0"/>
              <a:t>Data Enhancement</a:t>
            </a:r>
          </a:p>
          <a:p>
            <a:pPr marL="0" indent="0">
              <a:buFont typeface="Arial"/>
              <a:buNone/>
            </a:pPr>
            <a:endParaRPr lang="en-US" sz="3400" dirty="0" smtClean="0"/>
          </a:p>
          <a:p>
            <a:pPr marL="0" indent="0">
              <a:buFont typeface="Arial"/>
              <a:buNone/>
            </a:pPr>
            <a:r>
              <a:rPr lang="en-US" sz="3400" dirty="0" smtClean="0"/>
              <a:t>CNN implementation</a:t>
            </a:r>
          </a:p>
          <a:p>
            <a:pPr marL="0" indent="0">
              <a:buFont typeface="Arial"/>
              <a:buNone/>
            </a:pPr>
            <a:endParaRPr lang="en-US" sz="3400" dirty="0" smtClean="0"/>
          </a:p>
          <a:p>
            <a:pPr marL="0" indent="0">
              <a:buFont typeface="Arial"/>
              <a:buNone/>
            </a:pPr>
            <a:r>
              <a:rPr lang="en-US" sz="3400" dirty="0" smtClean="0"/>
              <a:t>Pre-processing Tool &amp; History Maps</a:t>
            </a:r>
          </a:p>
        </p:txBody>
      </p:sp>
      <p:sp>
        <p:nvSpPr>
          <p:cNvPr id="7" name="Rounded Rectangle 6"/>
          <p:cNvSpPr/>
          <p:nvPr/>
        </p:nvSpPr>
        <p:spPr>
          <a:xfrm>
            <a:off x="457200" y="1158240"/>
            <a:ext cx="10911840" cy="2363640"/>
          </a:xfrm>
          <a:prstGeom prst="roundRect">
            <a:avLst/>
          </a:prstGeom>
          <a:noFill/>
          <a:ln w="19050">
            <a:solidFill>
              <a:srgbClr val="1D8DB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p:cNvSpPr/>
          <p:nvPr/>
        </p:nvSpPr>
        <p:spPr>
          <a:xfrm>
            <a:off x="457200" y="4008120"/>
            <a:ext cx="10911840" cy="899160"/>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3927640" y="668899"/>
            <a:ext cx="3970959" cy="492443"/>
          </a:xfrm>
          <a:prstGeom prst="rect">
            <a:avLst/>
          </a:prstGeom>
          <a:noFill/>
        </p:spPr>
        <p:txBody>
          <a:bodyPr wrap="none" rtlCol="0">
            <a:spAutoFit/>
          </a:bodyPr>
          <a:lstStyle/>
          <a:p>
            <a:r>
              <a:rPr lang="en-US" sz="2600" dirty="0" smtClean="0"/>
              <a:t>Machine Learning Project</a:t>
            </a:r>
            <a:endParaRPr lang="en-US" sz="2600" dirty="0"/>
          </a:p>
        </p:txBody>
      </p:sp>
      <p:sp>
        <p:nvSpPr>
          <p:cNvPr id="10" name="TextBox 9"/>
          <p:cNvSpPr txBox="1"/>
          <p:nvPr/>
        </p:nvSpPr>
        <p:spPr>
          <a:xfrm>
            <a:off x="4103970" y="3515677"/>
            <a:ext cx="3618298" cy="492443"/>
          </a:xfrm>
          <a:prstGeom prst="rect">
            <a:avLst/>
          </a:prstGeom>
          <a:noFill/>
        </p:spPr>
        <p:txBody>
          <a:bodyPr wrap="none" rtlCol="0">
            <a:spAutoFit/>
          </a:bodyPr>
          <a:lstStyle/>
          <a:p>
            <a:r>
              <a:rPr lang="en-US" sz="2600" dirty="0" smtClean="0">
                <a:solidFill>
                  <a:srgbClr val="FF0000"/>
                </a:solidFill>
              </a:rPr>
              <a:t>Improving Input Project</a:t>
            </a:r>
            <a:endParaRPr lang="en-US" sz="2600" dirty="0">
              <a:solidFill>
                <a:srgbClr val="FF0000"/>
              </a:solidFill>
            </a:endParaRPr>
          </a:p>
        </p:txBody>
      </p:sp>
    </p:spTree>
    <p:extLst>
      <p:ext uri="{BB962C8B-B14F-4D97-AF65-F5344CB8AC3E}">
        <p14:creationId xmlns:p14="http://schemas.microsoft.com/office/powerpoint/2010/main" val="3018799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2800" y="0"/>
            <a:ext cx="1999560" cy="6120000"/>
          </a:xfrm>
        </p:spPr>
        <p:txBody>
          <a:bodyPr anchor="ctr">
            <a:normAutofit/>
          </a:bodyPr>
          <a:lstStyle/>
          <a:p>
            <a:pPr marL="0" indent="0">
              <a:buNone/>
            </a:pPr>
            <a:r>
              <a:rPr lang="en-US" sz="3400" dirty="0" smtClean="0"/>
              <a:t>1</a:t>
            </a:r>
            <a:r>
              <a:rPr lang="en-US" sz="3400" baseline="30000" dirty="0" smtClean="0"/>
              <a:t>st</a:t>
            </a:r>
            <a:r>
              <a:rPr lang="en-US" sz="3400" dirty="0" smtClean="0"/>
              <a:t> Part</a:t>
            </a:r>
          </a:p>
          <a:p>
            <a:pPr marL="0" indent="0">
              <a:buNone/>
            </a:pPr>
            <a:endParaRPr lang="en-US" sz="3400" dirty="0" smtClean="0"/>
          </a:p>
          <a:p>
            <a:pPr marL="0" indent="0">
              <a:buNone/>
            </a:pPr>
            <a:r>
              <a:rPr lang="en-US" sz="3400" dirty="0" smtClean="0">
                <a:solidFill>
                  <a:schemeClr val="bg1">
                    <a:lumMod val="65000"/>
                  </a:schemeClr>
                </a:solidFill>
              </a:rPr>
              <a:t>2</a:t>
            </a:r>
            <a:r>
              <a:rPr lang="en-US" sz="3400" baseline="30000" dirty="0" smtClean="0">
                <a:solidFill>
                  <a:schemeClr val="bg1">
                    <a:lumMod val="65000"/>
                  </a:schemeClr>
                </a:solidFill>
              </a:rPr>
              <a:t>nd</a:t>
            </a:r>
            <a:r>
              <a:rPr lang="en-US" sz="3400" dirty="0" smtClean="0">
                <a:solidFill>
                  <a:schemeClr val="bg1">
                    <a:lumMod val="65000"/>
                  </a:schemeClr>
                </a:solidFill>
              </a:rPr>
              <a:t> Part</a:t>
            </a:r>
          </a:p>
          <a:p>
            <a:pPr marL="0" indent="0">
              <a:buNone/>
            </a:pPr>
            <a:endParaRPr lang="en-US" sz="3400" dirty="0" smtClean="0"/>
          </a:p>
          <a:p>
            <a:pPr marL="0" indent="0">
              <a:buNone/>
            </a:pPr>
            <a:r>
              <a:rPr lang="en-US" sz="3400" dirty="0" smtClean="0">
                <a:solidFill>
                  <a:schemeClr val="bg1">
                    <a:lumMod val="65000"/>
                  </a:schemeClr>
                </a:solidFill>
              </a:rPr>
              <a:t>3</a:t>
            </a:r>
            <a:r>
              <a:rPr lang="en-US" sz="3400" baseline="30000" dirty="0" smtClean="0">
                <a:solidFill>
                  <a:schemeClr val="bg1">
                    <a:lumMod val="65000"/>
                  </a:schemeClr>
                </a:solidFill>
              </a:rPr>
              <a:t>rd</a:t>
            </a:r>
            <a:r>
              <a:rPr lang="en-US" sz="3400" dirty="0" smtClean="0">
                <a:solidFill>
                  <a:schemeClr val="bg1">
                    <a:lumMod val="65000"/>
                  </a:schemeClr>
                </a:solidFill>
              </a:rPr>
              <a:t> Part</a:t>
            </a:r>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Content Placeholder 1"/>
          <p:cNvSpPr txBox="1">
            <a:spLocks/>
          </p:cNvSpPr>
          <p:nvPr/>
        </p:nvSpPr>
        <p:spPr>
          <a:xfrm>
            <a:off x="3642360" y="0"/>
            <a:ext cx="7132320" cy="6120000"/>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400" dirty="0" smtClean="0"/>
              <a:t>Data Enhancement</a:t>
            </a:r>
          </a:p>
          <a:p>
            <a:pPr marL="0" indent="0">
              <a:buFont typeface="Arial"/>
              <a:buNone/>
            </a:pPr>
            <a:endParaRPr lang="en-US" sz="3400" dirty="0" smtClean="0"/>
          </a:p>
          <a:p>
            <a:pPr marL="0" indent="0">
              <a:buFont typeface="Arial"/>
              <a:buNone/>
            </a:pPr>
            <a:r>
              <a:rPr lang="en-US" sz="3400" dirty="0" smtClean="0">
                <a:solidFill>
                  <a:schemeClr val="bg1">
                    <a:lumMod val="65000"/>
                  </a:schemeClr>
                </a:solidFill>
              </a:rPr>
              <a:t>CNN implementation</a:t>
            </a:r>
          </a:p>
          <a:p>
            <a:pPr marL="0" indent="0">
              <a:buFont typeface="Arial"/>
              <a:buNone/>
            </a:pPr>
            <a:endParaRPr lang="en-US" sz="3400" dirty="0" smtClean="0"/>
          </a:p>
          <a:p>
            <a:pPr marL="0" indent="0">
              <a:buFont typeface="Arial"/>
              <a:buNone/>
            </a:pPr>
            <a:r>
              <a:rPr lang="en-US" sz="3400" dirty="0" smtClean="0">
                <a:solidFill>
                  <a:schemeClr val="bg1">
                    <a:lumMod val="65000"/>
                  </a:schemeClr>
                </a:solidFill>
              </a:rPr>
              <a:t>Pre-processing Tool &amp; History Maps</a:t>
            </a:r>
          </a:p>
        </p:txBody>
      </p:sp>
    </p:spTree>
    <p:extLst>
      <p:ext uri="{BB962C8B-B14F-4D97-AF65-F5344CB8AC3E}">
        <p14:creationId xmlns:p14="http://schemas.microsoft.com/office/powerpoint/2010/main" val="153170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284321" y="4838720"/>
            <a:ext cx="5105400" cy="361950"/>
          </a:xfrm>
          <a:prstGeom prst="rect">
            <a:avLst/>
          </a:prstGeom>
        </p:spPr>
      </p:pic>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650214"/>
          </a:xfrm>
        </p:spPr>
        <p:txBody>
          <a:bodyPr/>
          <a:lstStyle/>
          <a:p>
            <a:pPr algn="ctr"/>
            <a:r>
              <a:rPr lang="en-US" dirty="0"/>
              <a:t>The Data Enhancement Project</a:t>
            </a:r>
          </a:p>
        </p:txBody>
      </p:sp>
      <p:pic>
        <p:nvPicPr>
          <p:cNvPr id="5" name="Picture 2" descr="https://writelatex.s3.amazonaws.com/mvxpfptvpmkx/uploads/19898/25467444/1.png?X-Amz-Expires=14400&amp;X-Amz-Date=20180613T141558Z&amp;X-Amz-Algorithm=AWS4-HMAC-SHA256&amp;X-Amz-Credential=AKIAJF667VKUK4OW3LCA/20180613/us-east-1/s3/aws4_request&amp;X-Amz-SignedHeaders=host&amp;X-Amz-Signature=6f6d09aae4be8e2f892b4cded22ea1d0dff01654fa6084871c96a75025de93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00" y="1226305"/>
            <a:ext cx="11250009" cy="1844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8100" y="3886769"/>
            <a:ext cx="3187677" cy="296654"/>
          </a:xfrm>
          <a:prstGeom prst="rect">
            <a:avLst/>
          </a:prstGeom>
        </p:spPr>
      </p:pic>
      <p:cxnSp>
        <p:nvCxnSpPr>
          <p:cNvPr id="11" name="Straight Connector 10"/>
          <p:cNvCxnSpPr/>
          <p:nvPr/>
        </p:nvCxnSpPr>
        <p:spPr>
          <a:xfrm>
            <a:off x="-52529" y="3957877"/>
            <a:ext cx="33750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132764" y="3205925"/>
            <a:ext cx="177421" cy="603042"/>
          </a:xfrm>
          <a:prstGeom prst="straightConnector1">
            <a:avLst/>
          </a:prstGeom>
          <a:ln w="9525">
            <a:solidFill>
              <a:srgbClr val="0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3867554" y="3240624"/>
            <a:ext cx="749300" cy="149860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5"/>
          <a:stretch>
            <a:fillRect/>
          </a:stretch>
        </p:blipFill>
        <p:spPr>
          <a:xfrm>
            <a:off x="5389721" y="5041013"/>
            <a:ext cx="144000" cy="134982"/>
          </a:xfrm>
          <a:prstGeom prst="rect">
            <a:avLst/>
          </a:prstGeom>
        </p:spPr>
      </p:pic>
      <p:pic>
        <p:nvPicPr>
          <p:cNvPr id="23" name="Picture 22"/>
          <p:cNvPicPr>
            <a:picLocks noChangeAspect="1"/>
          </p:cNvPicPr>
          <p:nvPr/>
        </p:nvPicPr>
        <p:blipFill>
          <a:blip r:embed="rId6"/>
          <a:stretch>
            <a:fillRect/>
          </a:stretch>
        </p:blipFill>
        <p:spPr>
          <a:xfrm>
            <a:off x="5405261" y="4824752"/>
            <a:ext cx="180000" cy="191586"/>
          </a:xfrm>
          <a:prstGeom prst="rect">
            <a:avLst/>
          </a:prstGeom>
        </p:spPr>
      </p:pic>
      <p:sp>
        <p:nvSpPr>
          <p:cNvPr id="24" name="Oval 23"/>
          <p:cNvSpPr/>
          <p:nvPr/>
        </p:nvSpPr>
        <p:spPr>
          <a:xfrm>
            <a:off x="3024727" y="4838720"/>
            <a:ext cx="328494" cy="202293"/>
          </a:xfrm>
          <a:prstGeom prst="ellipse">
            <a:avLst/>
          </a:prstGeom>
          <a:no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Oval 24"/>
          <p:cNvSpPr/>
          <p:nvPr/>
        </p:nvSpPr>
        <p:spPr>
          <a:xfrm>
            <a:off x="3030570" y="5021963"/>
            <a:ext cx="328494" cy="202293"/>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3064114" y="4419640"/>
                <a:ext cx="8812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1400" b="0" i="1" smtClean="0">
                          <a:solidFill>
                            <a:srgbClr val="000000"/>
                          </a:solidFill>
                          <a:latin typeface="Cambria Math" panose="02040503050406030204" pitchFamily="18" charset="0"/>
                        </a:rPr>
                        <m:t>𝜃</m:t>
                      </m:r>
                      <m:r>
                        <a:rPr lang="el-GR" sz="1400" b="0" i="1" smtClean="0">
                          <a:solidFill>
                            <a:srgbClr val="000000"/>
                          </a:solidFill>
                          <a:latin typeface="Cambria Math" panose="02040503050406030204" pitchFamily="18" charset="0"/>
                        </a:rPr>
                        <m:t>&gt;90</m:t>
                      </m:r>
                      <m:r>
                        <m:rPr>
                          <m:nor/>
                        </m:rPr>
                        <a:rPr lang="en-US" smtClean="0">
                          <a:solidFill>
                            <a:srgbClr val="000000"/>
                          </a:solidFill>
                        </a:rPr>
                        <m:t>°</m:t>
                      </m:r>
                    </m:oMath>
                  </m:oMathPara>
                </a14:m>
                <a:endParaRPr lang="en-US" sz="1400" dirty="0">
                  <a:solidFill>
                    <a:srgbClr val="0000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064114" y="4419640"/>
                <a:ext cx="881203" cy="369332"/>
              </a:xfrm>
              <a:prstGeom prst="rect">
                <a:avLst/>
              </a:prstGeom>
              <a:blipFill>
                <a:blip r:embed="rId7"/>
                <a:stretch>
                  <a:fillRect/>
                </a:stretch>
              </a:blipFill>
            </p:spPr>
            <p:txBody>
              <a:bodyPr/>
              <a:lstStyle/>
              <a:p>
                <a:r>
                  <a:rPr lang="en-US">
                    <a:noFill/>
                  </a:rPr>
                  <a:t> </a:t>
                </a:r>
              </a:p>
            </p:txBody>
          </p:sp>
        </mc:Fallback>
      </mc:AlternateContent>
      <p:cxnSp>
        <p:nvCxnSpPr>
          <p:cNvPr id="28" name="Straight Arrow Connector 27"/>
          <p:cNvCxnSpPr/>
          <p:nvPr/>
        </p:nvCxnSpPr>
        <p:spPr>
          <a:xfrm flipH="1">
            <a:off x="6850737" y="3145270"/>
            <a:ext cx="810144" cy="73859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276284" y="3855082"/>
                <a:ext cx="2813591" cy="646331"/>
              </a:xfrm>
              <a:prstGeom prst="rect">
                <a:avLst/>
              </a:prstGeom>
              <a:noFill/>
            </p:spPr>
            <p:txBody>
              <a:bodyPr wrap="none" rtlCol="0">
                <a:spAutoFit/>
              </a:bodyPr>
              <a:lstStyle/>
              <a:p>
                <a:r>
                  <a:rPr lang="en-US" dirty="0" smtClean="0">
                    <a:solidFill>
                      <a:srgbClr val="000000"/>
                    </a:solidFill>
                  </a:rPr>
                  <a:t>Add non-CME date when:</a:t>
                </a:r>
              </a:p>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3 [</m:t>
                      </m:r>
                      <m:r>
                        <a:rPr lang="en-US" b="0" i="1" smtClean="0">
                          <a:solidFill>
                            <a:srgbClr val="000000"/>
                          </a:solidFill>
                          <a:latin typeface="Cambria Math" panose="02040503050406030204" pitchFamily="18" charset="0"/>
                          <a:ea typeface="Cambria Math" panose="02040503050406030204" pitchFamily="18" charset="0"/>
                        </a:rPr>
                        <m:t>h</m:t>
                      </m:r>
                      <m:r>
                        <a:rPr lang="en-US" b="0" i="1" smtClean="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276284" y="3855082"/>
                <a:ext cx="2813591" cy="646331"/>
              </a:xfrm>
              <a:prstGeom prst="rect">
                <a:avLst/>
              </a:prstGeom>
              <a:blipFill>
                <a:blip r:embed="rId8"/>
                <a:stretch>
                  <a:fillRect l="-1952" t="-4717" r="-1302" b="-9434"/>
                </a:stretch>
              </a:blipFill>
            </p:spPr>
            <p:txBody>
              <a:bodyPr/>
              <a:lstStyle/>
              <a:p>
                <a:r>
                  <a:rPr lang="en-US">
                    <a:noFill/>
                  </a:rPr>
                  <a:t> </a:t>
                </a:r>
              </a:p>
            </p:txBody>
          </p:sp>
        </mc:Fallback>
      </mc:AlternateContent>
      <p:cxnSp>
        <p:nvCxnSpPr>
          <p:cNvPr id="32" name="Straight Arrow Connector 31"/>
          <p:cNvCxnSpPr/>
          <p:nvPr/>
        </p:nvCxnSpPr>
        <p:spPr>
          <a:xfrm flipH="1">
            <a:off x="9894764" y="3134706"/>
            <a:ext cx="960701" cy="131137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2686" y="4520090"/>
            <a:ext cx="5558364" cy="1474985"/>
          </a:xfrm>
          <a:prstGeom prst="rect">
            <a:avLst/>
          </a:prstGeom>
        </p:spPr>
      </p:pic>
    </p:spTree>
    <p:extLst>
      <p:ext uri="{BB962C8B-B14F-4D97-AF65-F5344CB8AC3E}">
        <p14:creationId xmlns:p14="http://schemas.microsoft.com/office/powerpoint/2010/main" val="192578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2800" y="0"/>
            <a:ext cx="1999560" cy="6120000"/>
          </a:xfrm>
        </p:spPr>
        <p:txBody>
          <a:bodyPr anchor="ctr">
            <a:normAutofit/>
          </a:bodyPr>
          <a:lstStyle/>
          <a:p>
            <a:pPr marL="0" indent="0">
              <a:buNone/>
            </a:pPr>
            <a:r>
              <a:rPr lang="en-US" sz="3400" dirty="0" smtClean="0">
                <a:solidFill>
                  <a:schemeClr val="bg1">
                    <a:lumMod val="65000"/>
                  </a:schemeClr>
                </a:solidFill>
              </a:rPr>
              <a:t>1</a:t>
            </a:r>
            <a:r>
              <a:rPr lang="en-US" sz="3400" baseline="30000" dirty="0" smtClean="0">
                <a:solidFill>
                  <a:schemeClr val="bg1">
                    <a:lumMod val="65000"/>
                  </a:schemeClr>
                </a:solidFill>
              </a:rPr>
              <a:t>st</a:t>
            </a:r>
            <a:r>
              <a:rPr lang="en-US" sz="3400" dirty="0" smtClean="0">
                <a:solidFill>
                  <a:schemeClr val="bg1">
                    <a:lumMod val="65000"/>
                  </a:schemeClr>
                </a:solidFill>
              </a:rPr>
              <a:t> Part</a:t>
            </a:r>
          </a:p>
          <a:p>
            <a:pPr marL="0" indent="0">
              <a:buNone/>
            </a:pPr>
            <a:endParaRPr lang="en-US" sz="3400" dirty="0" smtClean="0"/>
          </a:p>
          <a:p>
            <a:pPr marL="0" indent="0">
              <a:buNone/>
            </a:pPr>
            <a:r>
              <a:rPr lang="en-US" sz="3400" dirty="0" smtClean="0"/>
              <a:t>2</a:t>
            </a:r>
            <a:r>
              <a:rPr lang="en-US" sz="3400" baseline="30000" dirty="0" smtClean="0"/>
              <a:t>nd</a:t>
            </a:r>
            <a:r>
              <a:rPr lang="en-US" sz="3400" dirty="0" smtClean="0"/>
              <a:t> Part</a:t>
            </a:r>
          </a:p>
          <a:p>
            <a:pPr marL="0" indent="0">
              <a:buNone/>
            </a:pPr>
            <a:endParaRPr lang="en-US" sz="3400" dirty="0" smtClean="0"/>
          </a:p>
          <a:p>
            <a:pPr marL="0" indent="0">
              <a:buNone/>
            </a:pPr>
            <a:r>
              <a:rPr lang="en-US" sz="3400" dirty="0" smtClean="0">
                <a:solidFill>
                  <a:schemeClr val="bg1">
                    <a:lumMod val="65000"/>
                  </a:schemeClr>
                </a:solidFill>
              </a:rPr>
              <a:t>3</a:t>
            </a:r>
            <a:r>
              <a:rPr lang="en-US" sz="3400" baseline="30000" dirty="0" smtClean="0">
                <a:solidFill>
                  <a:schemeClr val="bg1">
                    <a:lumMod val="65000"/>
                  </a:schemeClr>
                </a:solidFill>
              </a:rPr>
              <a:t>rd</a:t>
            </a:r>
            <a:r>
              <a:rPr lang="en-US" sz="3400" dirty="0" smtClean="0">
                <a:solidFill>
                  <a:schemeClr val="bg1">
                    <a:lumMod val="65000"/>
                  </a:schemeClr>
                </a:solidFill>
              </a:rPr>
              <a:t> Part</a:t>
            </a:r>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Content Placeholder 1"/>
          <p:cNvSpPr txBox="1">
            <a:spLocks/>
          </p:cNvSpPr>
          <p:nvPr/>
        </p:nvSpPr>
        <p:spPr>
          <a:xfrm>
            <a:off x="3642360" y="0"/>
            <a:ext cx="7132320" cy="6120000"/>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400" dirty="0" smtClean="0">
                <a:solidFill>
                  <a:schemeClr val="bg1">
                    <a:lumMod val="65000"/>
                  </a:schemeClr>
                </a:solidFill>
              </a:rPr>
              <a:t>Data Enhancement</a:t>
            </a:r>
          </a:p>
          <a:p>
            <a:pPr marL="0" indent="0">
              <a:buFont typeface="Arial"/>
              <a:buNone/>
            </a:pPr>
            <a:endParaRPr lang="en-US" sz="3400" dirty="0" smtClean="0"/>
          </a:p>
          <a:p>
            <a:pPr marL="0" indent="0">
              <a:buFont typeface="Arial"/>
              <a:buNone/>
            </a:pPr>
            <a:r>
              <a:rPr lang="en-US" sz="3400" dirty="0" smtClean="0"/>
              <a:t>CNN implementation</a:t>
            </a:r>
          </a:p>
          <a:p>
            <a:pPr marL="0" indent="0">
              <a:buFont typeface="Arial"/>
              <a:buNone/>
            </a:pPr>
            <a:endParaRPr lang="en-US" sz="3400" dirty="0" smtClean="0"/>
          </a:p>
          <a:p>
            <a:pPr marL="0" indent="0">
              <a:buFont typeface="Arial"/>
              <a:buNone/>
            </a:pPr>
            <a:r>
              <a:rPr lang="en-US" sz="3400" dirty="0" smtClean="0">
                <a:solidFill>
                  <a:schemeClr val="bg1">
                    <a:lumMod val="65000"/>
                  </a:schemeClr>
                </a:solidFill>
              </a:rPr>
              <a:t>Pre-processing Tool &amp; History Maps</a:t>
            </a:r>
          </a:p>
        </p:txBody>
      </p:sp>
    </p:spTree>
    <p:extLst>
      <p:ext uri="{BB962C8B-B14F-4D97-AF65-F5344CB8AC3E}">
        <p14:creationId xmlns:p14="http://schemas.microsoft.com/office/powerpoint/2010/main" val="1190813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575781"/>
          </a:xfrm>
        </p:spPr>
        <p:txBody>
          <a:bodyPr>
            <a:normAutofit fontScale="90000"/>
          </a:bodyPr>
          <a:lstStyle/>
          <a:p>
            <a:pPr algn="ctr"/>
            <a:r>
              <a:rPr lang="en-US" dirty="0" smtClean="0"/>
              <a:t>The Machine </a:t>
            </a:r>
            <a:r>
              <a:rPr lang="en-US" dirty="0"/>
              <a:t>Learning </a:t>
            </a:r>
            <a:r>
              <a:rPr lang="en-US" dirty="0" smtClean="0"/>
              <a:t>Project</a:t>
            </a:r>
            <a:endParaRPr lang="en-US" dirty="0"/>
          </a:p>
        </p:txBody>
      </p:sp>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2644349"/>
            <a:ext cx="883768" cy="828770"/>
          </a:xfrm>
          <a:prstGeom prst="rect">
            <a:avLst/>
          </a:prstGeom>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2905931"/>
            <a:ext cx="883768" cy="828770"/>
          </a:xfrm>
          <a:prstGeom prst="rect">
            <a:avLst/>
          </a:prstGeom>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3147445"/>
            <a:ext cx="883768" cy="828770"/>
          </a:xfrm>
          <a:prstGeom prst="rect">
            <a:avLst/>
          </a:prstGeom>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3400736"/>
            <a:ext cx="883768" cy="828770"/>
          </a:xfrm>
          <a:prstGeom prst="rect">
            <a:avLst/>
          </a:prstGeom>
        </p:spPr>
      </p:pic>
      <mc:AlternateContent xmlns:mc="http://schemas.openxmlformats.org/markup-compatibility/2006" xmlns:a14="http://schemas.microsoft.com/office/drawing/2010/main">
        <mc:Choice Requires="a14">
          <p:sp>
            <p:nvSpPr>
              <p:cNvPr id="101" name="TextBox 100"/>
              <p:cNvSpPr txBox="1"/>
              <p:nvPr/>
            </p:nvSpPr>
            <p:spPr>
              <a:xfrm>
                <a:off x="778063" y="1400489"/>
                <a:ext cx="1662635" cy="707886"/>
              </a:xfrm>
              <a:prstGeom prst="rect">
                <a:avLst/>
              </a:prstGeom>
              <a:noFill/>
            </p:spPr>
            <p:txBody>
              <a:bodyPr wrap="squar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Input</a:t>
                </a:r>
              </a:p>
              <a:p>
                <a:pPr algn="ctr"/>
                <a14:m>
                  <m:oMathPara xmlns:m="http://schemas.openxmlformats.org/officeDocument/2006/math">
                    <m:oMathParaPr>
                      <m:jc m:val="centerGroup"/>
                    </m:oMathParaPr>
                    <m:oMath xmlns:m="http://schemas.openxmlformats.org/officeDocument/2006/math">
                      <m:r>
                        <a:rPr lang="en-US" sz="2000" i="1" dirty="0" smtClean="0">
                          <a:solidFill>
                            <a:prstClr val="black"/>
                          </a:solidFill>
                          <a:latin typeface="Cambria Math" panose="02040503050406030204" pitchFamily="18" charset="0"/>
                        </a:rPr>
                        <m:t>[13,512,512]</m:t>
                      </m:r>
                    </m:oMath>
                  </m:oMathPara>
                </a14:m>
                <a:endParaRPr lang="en-US" sz="2000" dirty="0">
                  <a:solidFill>
                    <a:prstClr val="black"/>
                  </a:solidFill>
                  <a:latin typeface="Garamond Premr Pro" panose="02020402060506020403" pitchFamily="18" charset="0"/>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778063" y="1400489"/>
                <a:ext cx="1662635" cy="707886"/>
              </a:xfrm>
              <a:prstGeom prst="rect">
                <a:avLst/>
              </a:prstGeom>
              <a:blipFill>
                <a:blip r:embed="rId3"/>
                <a:stretch>
                  <a:fillRect l="-1838" t="-5172" b="-6034"/>
                </a:stretch>
              </a:blipFill>
            </p:spPr>
            <p:txBody>
              <a:bodyPr/>
              <a:lstStyle/>
              <a:p>
                <a:r>
                  <a:rPr lang="en-US">
                    <a:noFill/>
                  </a:rPr>
                  <a:t> </a:t>
                </a:r>
              </a:p>
            </p:txBody>
          </p:sp>
        </mc:Fallback>
      </mc:AlternateContent>
      <p:pic>
        <p:nvPicPr>
          <p:cNvPr id="102" name="Picture 1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3714633"/>
            <a:ext cx="883768" cy="828770"/>
          </a:xfrm>
          <a:prstGeom prst="rect">
            <a:avLst/>
          </a:prstGeom>
        </p:spPr>
      </p:pic>
      <p:sp>
        <p:nvSpPr>
          <p:cNvPr id="103" name="Rectangle 102"/>
          <p:cNvSpPr/>
          <p:nvPr/>
        </p:nvSpPr>
        <p:spPr>
          <a:xfrm>
            <a:off x="16827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4" name="Rectangle 103"/>
          <p:cNvSpPr/>
          <p:nvPr/>
        </p:nvSpPr>
        <p:spPr>
          <a:xfrm>
            <a:off x="3129836" y="2311400"/>
            <a:ext cx="3583453"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5" name="Rectangle 104"/>
          <p:cNvSpPr/>
          <p:nvPr/>
        </p:nvSpPr>
        <p:spPr>
          <a:xfrm>
            <a:off x="6905686" y="2311400"/>
            <a:ext cx="2076598"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6" name="TextBox 105"/>
          <p:cNvSpPr txBox="1"/>
          <p:nvPr/>
        </p:nvSpPr>
        <p:spPr>
          <a:xfrm>
            <a:off x="3263095" y="1400489"/>
            <a:ext cx="3316934" cy="707886"/>
          </a:xfrm>
          <a:prstGeom prst="rect">
            <a:avLst/>
          </a:prstGeom>
          <a:noFill/>
        </p:spPr>
        <p:txBody>
          <a:bodyPr wrap="squar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Convolution Neural Network</a:t>
            </a:r>
          </a:p>
          <a:p>
            <a:pPr algn="ctr"/>
            <a:r>
              <a:rPr lang="en-US" sz="2000" dirty="0" smtClean="0">
                <a:solidFill>
                  <a:prstClr val="black"/>
                </a:solidFill>
                <a:latin typeface="Times New Roman" panose="02020603050405020304" pitchFamily="18" charset="0"/>
                <a:cs typeface="Times New Roman" panose="02020603050405020304" pitchFamily="18" charset="0"/>
              </a:rPr>
              <a:t>Feature Extraction</a:t>
            </a:r>
            <a:endParaRPr lang="en-US" sz="2000" dirty="0">
              <a:solidFill>
                <a:prstClr val="black"/>
              </a:solidFill>
              <a:latin typeface="Garamond Premr Pro" panose="02020402060506020403" pitchFamily="18" charset="0"/>
            </a:endParaRPr>
          </a:p>
        </p:txBody>
      </p:sp>
      <p:sp>
        <p:nvSpPr>
          <p:cNvPr id="107" name="TextBox 106"/>
          <p:cNvSpPr txBox="1"/>
          <p:nvPr/>
        </p:nvSpPr>
        <p:spPr>
          <a:xfrm>
            <a:off x="9515363" y="1397104"/>
            <a:ext cx="1874231" cy="707886"/>
          </a:xfrm>
          <a:prstGeom prst="rect">
            <a:avLst/>
          </a:prstGeom>
          <a:noFill/>
        </p:spPr>
        <p:txBody>
          <a:bodyPr wrap="squar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Output</a:t>
            </a:r>
          </a:p>
          <a:p>
            <a:pPr algn="ctr"/>
            <a:r>
              <a:rPr lang="en-US" sz="2000" dirty="0" smtClean="0">
                <a:solidFill>
                  <a:prstClr val="black"/>
                </a:solidFill>
                <a:latin typeface="Times New Roman" panose="02020603050405020304" pitchFamily="18" charset="0"/>
                <a:cs typeface="Times New Roman" panose="02020603050405020304" pitchFamily="18" charset="0"/>
              </a:rPr>
              <a:t>CME / No CME</a:t>
            </a:r>
            <a:endParaRPr lang="en-US" sz="2000" dirty="0">
              <a:solidFill>
                <a:prstClr val="black"/>
              </a:solidFill>
              <a:latin typeface="Garamond Premr Pro" panose="02020402060506020403" pitchFamily="18" charset="0"/>
            </a:endParaRPr>
          </a:p>
        </p:txBody>
      </p:sp>
      <p:sp>
        <p:nvSpPr>
          <p:cNvPr id="108" name="Rectangle 107"/>
          <p:cNvSpPr/>
          <p:nvPr/>
        </p:nvSpPr>
        <p:spPr>
          <a:xfrm>
            <a:off x="915726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9" name="TextBox 108"/>
          <p:cNvSpPr txBox="1"/>
          <p:nvPr/>
        </p:nvSpPr>
        <p:spPr>
          <a:xfrm>
            <a:off x="6511986" y="1401650"/>
            <a:ext cx="2741456" cy="707886"/>
          </a:xfrm>
          <a:prstGeom prst="rect">
            <a:avLst/>
          </a:prstGeom>
          <a:noFill/>
        </p:spPr>
        <p:txBody>
          <a:bodyPr wrap="squar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Dense Neural Network</a:t>
            </a:r>
          </a:p>
          <a:p>
            <a:pPr algn="ctr"/>
            <a:r>
              <a:rPr lang="en-US" sz="2000" dirty="0" smtClean="0">
                <a:solidFill>
                  <a:prstClr val="black"/>
                </a:solidFill>
                <a:latin typeface="Times New Roman" panose="02020603050405020304" pitchFamily="18" charset="0"/>
                <a:cs typeface="Times New Roman" panose="02020603050405020304" pitchFamily="18" charset="0"/>
              </a:rPr>
              <a:t>Classification</a:t>
            </a:r>
            <a:endParaRPr lang="en-US" sz="2000" dirty="0">
              <a:solidFill>
                <a:prstClr val="black"/>
              </a:solidFill>
              <a:latin typeface="Garamond Premr Pro" panose="02020402060506020403" pitchFamily="18" charset="0"/>
            </a:endParaRPr>
          </a:p>
        </p:txBody>
      </p:sp>
      <p:cxnSp>
        <p:nvCxnSpPr>
          <p:cNvPr id="110" name="Straight Connector 109"/>
          <p:cNvCxnSpPr>
            <a:stCxn id="102" idx="3"/>
            <a:endCxn id="104" idx="1"/>
          </p:cNvCxnSpPr>
          <p:nvPr/>
        </p:nvCxnSpPr>
        <p:spPr>
          <a:xfrm flipV="1">
            <a:off x="2029524" y="3587750"/>
            <a:ext cx="1100312" cy="541268"/>
          </a:xfrm>
          <a:prstGeom prst="line">
            <a:avLst/>
          </a:prstGeom>
          <a:noFill/>
          <a:ln w="6350" cap="flat" cmpd="sng" algn="ctr">
            <a:solidFill>
              <a:sysClr val="windowText" lastClr="000000"/>
            </a:solidFill>
            <a:prstDash val="solid"/>
            <a:miter lim="800000"/>
          </a:ln>
          <a:effectLst/>
        </p:spPr>
      </p:cxnSp>
      <p:cxnSp>
        <p:nvCxnSpPr>
          <p:cNvPr id="111" name="Straight Connector 110"/>
          <p:cNvCxnSpPr>
            <a:endCxn id="104" idx="1"/>
          </p:cNvCxnSpPr>
          <p:nvPr/>
        </p:nvCxnSpPr>
        <p:spPr>
          <a:xfrm>
            <a:off x="1942035" y="2813050"/>
            <a:ext cx="1187801" cy="774700"/>
          </a:xfrm>
          <a:prstGeom prst="line">
            <a:avLst/>
          </a:prstGeom>
          <a:noFill/>
          <a:ln w="6350" cap="flat" cmpd="sng" algn="ctr">
            <a:solidFill>
              <a:sysClr val="windowText" lastClr="000000"/>
            </a:solidFill>
            <a:prstDash val="solid"/>
            <a:miter lim="800000"/>
          </a:ln>
          <a:effectLst/>
        </p:spPr>
      </p:cxnSp>
      <p:cxnSp>
        <p:nvCxnSpPr>
          <p:cNvPr id="112" name="Straight Connector 111"/>
          <p:cNvCxnSpPr>
            <a:endCxn id="104" idx="1"/>
          </p:cNvCxnSpPr>
          <p:nvPr/>
        </p:nvCxnSpPr>
        <p:spPr>
          <a:xfrm flipV="1">
            <a:off x="1968110" y="3587750"/>
            <a:ext cx="1161726" cy="307920"/>
          </a:xfrm>
          <a:prstGeom prst="line">
            <a:avLst/>
          </a:prstGeom>
          <a:noFill/>
          <a:ln w="6350" cap="flat" cmpd="sng" algn="ctr">
            <a:solidFill>
              <a:sysClr val="windowText" lastClr="000000"/>
            </a:solidFill>
            <a:prstDash val="solid"/>
            <a:miter lim="800000"/>
          </a:ln>
          <a:effectLst/>
        </p:spPr>
      </p:cxnSp>
      <p:cxnSp>
        <p:nvCxnSpPr>
          <p:cNvPr id="113" name="Straight Connector 112"/>
          <p:cNvCxnSpPr>
            <a:endCxn id="104" idx="1"/>
          </p:cNvCxnSpPr>
          <p:nvPr/>
        </p:nvCxnSpPr>
        <p:spPr>
          <a:xfrm>
            <a:off x="1880621" y="3058734"/>
            <a:ext cx="1249215" cy="529016"/>
          </a:xfrm>
          <a:prstGeom prst="line">
            <a:avLst/>
          </a:prstGeom>
          <a:noFill/>
          <a:ln w="6350" cap="flat" cmpd="sng" algn="ctr">
            <a:solidFill>
              <a:sysClr val="windowText" lastClr="000000"/>
            </a:solidFill>
            <a:prstDash val="solid"/>
            <a:miter lim="800000"/>
          </a:ln>
          <a:effectLst/>
        </p:spPr>
      </p:cxnSp>
      <p:cxnSp>
        <p:nvCxnSpPr>
          <p:cNvPr id="114" name="Straight Arrow Connector 113"/>
          <p:cNvCxnSpPr>
            <a:endCxn id="104" idx="1"/>
          </p:cNvCxnSpPr>
          <p:nvPr/>
        </p:nvCxnSpPr>
        <p:spPr>
          <a:xfrm>
            <a:off x="2020946" y="3587288"/>
            <a:ext cx="1108890" cy="462"/>
          </a:xfrm>
          <a:prstGeom prst="straightConnector1">
            <a:avLst/>
          </a:prstGeom>
          <a:noFill/>
          <a:ln w="6350" cap="flat" cmpd="sng" algn="ctr">
            <a:solidFill>
              <a:sysClr val="windowText" lastClr="000000"/>
            </a:solidFill>
            <a:prstDash val="solid"/>
            <a:miter lim="800000"/>
            <a:tailEnd type="triangle"/>
          </a:ln>
          <a:effectLst/>
        </p:spPr>
      </p:cxnSp>
      <p:sp>
        <p:nvSpPr>
          <p:cNvPr id="115" name="Rectangle 114"/>
          <p:cNvSpPr/>
          <p:nvPr/>
        </p:nvSpPr>
        <p:spPr>
          <a:xfrm>
            <a:off x="3145255"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cxnSp>
        <p:nvCxnSpPr>
          <p:cNvPr id="117" name="Straight Arrow Connector 116"/>
          <p:cNvCxnSpPr>
            <a:endCxn id="118" idx="2"/>
          </p:cNvCxnSpPr>
          <p:nvPr/>
        </p:nvCxnSpPr>
        <p:spPr>
          <a:xfrm>
            <a:off x="6437193" y="3557522"/>
            <a:ext cx="544373" cy="0"/>
          </a:xfrm>
          <a:prstGeom prst="straightConnector1">
            <a:avLst/>
          </a:prstGeom>
          <a:noFill/>
          <a:ln w="6350" cap="flat" cmpd="sng" algn="ctr">
            <a:solidFill>
              <a:sysClr val="windowText" lastClr="000000"/>
            </a:solidFill>
            <a:prstDash val="solid"/>
            <a:miter lim="800000"/>
            <a:tailEnd type="triangle"/>
          </a:ln>
          <a:effectLst/>
        </p:spPr>
      </p:cxnSp>
      <p:sp>
        <p:nvSpPr>
          <p:cNvPr id="118" name="Flowchart: Connector 117"/>
          <p:cNvSpPr/>
          <p:nvPr/>
        </p:nvSpPr>
        <p:spPr>
          <a:xfrm>
            <a:off x="6981566" y="33289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9" name="Flowchart: Connector 118"/>
          <p:cNvSpPr/>
          <p:nvPr/>
        </p:nvSpPr>
        <p:spPr>
          <a:xfrm>
            <a:off x="6981566" y="40147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0" name="Flowchart: Connector 119"/>
          <p:cNvSpPr/>
          <p:nvPr/>
        </p:nvSpPr>
        <p:spPr>
          <a:xfrm>
            <a:off x="7636753" y="3586521"/>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1" name="Flowchart: Connector 120"/>
          <p:cNvSpPr/>
          <p:nvPr/>
        </p:nvSpPr>
        <p:spPr>
          <a:xfrm>
            <a:off x="6982355" y="26497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2" name="Flowchart: Connector 121"/>
          <p:cNvSpPr/>
          <p:nvPr/>
        </p:nvSpPr>
        <p:spPr>
          <a:xfrm>
            <a:off x="7641886" y="28783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3" name="TextBox 122"/>
              <p:cNvSpPr txBox="1"/>
              <p:nvPr/>
            </p:nvSpPr>
            <p:spPr>
              <a:xfrm>
                <a:off x="8286350" y="3378050"/>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8286350" y="3378050"/>
                <a:ext cx="410689" cy="369332"/>
              </a:xfrm>
              <a:prstGeom prst="rect">
                <a:avLst/>
              </a:prstGeom>
              <a:blipFill>
                <a:blip r:embed="rId4"/>
                <a:stretch>
                  <a:fillRect/>
                </a:stretch>
              </a:blipFill>
            </p:spPr>
            <p:txBody>
              <a:bodyPr/>
              <a:lstStyle/>
              <a:p>
                <a:r>
                  <a:rPr lang="en-US">
                    <a:noFill/>
                  </a:rPr>
                  <a:t> </a:t>
                </a:r>
              </a:p>
            </p:txBody>
          </p:sp>
        </mc:Fallback>
      </mc:AlternateContent>
      <p:cxnSp>
        <p:nvCxnSpPr>
          <p:cNvPr id="124" name="Straight Arrow Connector 123"/>
          <p:cNvCxnSpPr>
            <a:stCxn id="123" idx="3"/>
          </p:cNvCxnSpPr>
          <p:nvPr/>
        </p:nvCxnSpPr>
        <p:spPr>
          <a:xfrm>
            <a:off x="8697039" y="3562716"/>
            <a:ext cx="707573" cy="1824"/>
          </a:xfrm>
          <a:prstGeom prst="straightConnector1">
            <a:avLst/>
          </a:prstGeom>
          <a:noFill/>
          <a:ln w="6350" cap="flat" cmpd="sng" algn="ctr">
            <a:solidFill>
              <a:sysClr val="windowText" lastClr="000000"/>
            </a:solidFill>
            <a:prstDash val="solid"/>
            <a:miter lim="800000"/>
            <a:tailEnd type="triangle"/>
          </a:ln>
          <a:effectLst/>
        </p:spPr>
      </p:cxnSp>
      <p:sp>
        <p:nvSpPr>
          <p:cNvPr id="125" name="TextBox 124"/>
          <p:cNvSpPr txBox="1"/>
          <p:nvPr/>
        </p:nvSpPr>
        <p:spPr>
          <a:xfrm>
            <a:off x="9404612" y="3147445"/>
            <a:ext cx="617477" cy="369332"/>
          </a:xfrm>
          <a:prstGeom prst="rect">
            <a:avLst/>
          </a:prstGeom>
          <a:noFill/>
        </p:spPr>
        <p:txBody>
          <a:bodyPr wrap="square" rtlCol="0">
            <a:spAutoFit/>
          </a:bodyPr>
          <a:lstStyle/>
          <a:p>
            <a:r>
              <a:rPr lang="en-US" dirty="0" smtClean="0">
                <a:solidFill>
                  <a:prstClr val="black"/>
                </a:solidFill>
                <a:latin typeface="Calibri" panose="020F0502020204030204"/>
              </a:rPr>
              <a:t>CME</a:t>
            </a:r>
            <a:endParaRPr lang="en-US" dirty="0">
              <a:solidFill>
                <a:prstClr val="black"/>
              </a:solidFill>
              <a:latin typeface="Calibri" panose="020F0502020204030204"/>
            </a:endParaRPr>
          </a:p>
        </p:txBody>
      </p:sp>
      <p:sp>
        <p:nvSpPr>
          <p:cNvPr id="126" name="TextBox 125"/>
          <p:cNvSpPr txBox="1"/>
          <p:nvPr/>
        </p:nvSpPr>
        <p:spPr>
          <a:xfrm>
            <a:off x="9302026" y="3642603"/>
            <a:ext cx="941283" cy="369332"/>
          </a:xfrm>
          <a:prstGeom prst="rect">
            <a:avLst/>
          </a:prstGeom>
          <a:noFill/>
        </p:spPr>
        <p:txBody>
          <a:bodyPr wrap="square" rtlCol="0">
            <a:spAutoFit/>
          </a:bodyPr>
          <a:lstStyle/>
          <a:p>
            <a:r>
              <a:rPr lang="en-US" dirty="0" smtClean="0">
                <a:solidFill>
                  <a:prstClr val="black"/>
                </a:solidFill>
                <a:latin typeface="Calibri" panose="020F0502020204030204"/>
              </a:rPr>
              <a:t>No CME</a:t>
            </a:r>
            <a:endParaRPr lang="en-US" dirty="0">
              <a:solidFill>
                <a:prstClr val="black"/>
              </a:solidFill>
              <a:latin typeface="Calibri" panose="020F0502020204030204"/>
            </a:endParaRPr>
          </a:p>
        </p:txBody>
      </p:sp>
      <p:cxnSp>
        <p:nvCxnSpPr>
          <p:cNvPr id="127" name="Straight Connector 126"/>
          <p:cNvCxnSpPr>
            <a:stCxn id="121" idx="6"/>
            <a:endCxn id="122" idx="2"/>
          </p:cNvCxnSpPr>
          <p:nvPr/>
        </p:nvCxnSpPr>
        <p:spPr>
          <a:xfrm>
            <a:off x="7439555" y="2878317"/>
            <a:ext cx="202331" cy="228600"/>
          </a:xfrm>
          <a:prstGeom prst="line">
            <a:avLst/>
          </a:prstGeom>
          <a:noFill/>
          <a:ln w="6350" cap="flat" cmpd="sng" algn="ctr">
            <a:solidFill>
              <a:sysClr val="windowText" lastClr="000000"/>
            </a:solidFill>
            <a:prstDash val="solid"/>
            <a:miter lim="800000"/>
          </a:ln>
          <a:effectLst/>
        </p:spPr>
      </p:cxnSp>
      <p:cxnSp>
        <p:nvCxnSpPr>
          <p:cNvPr id="128" name="Straight Connector 127"/>
          <p:cNvCxnSpPr>
            <a:stCxn id="118" idx="6"/>
            <a:endCxn id="122" idx="2"/>
          </p:cNvCxnSpPr>
          <p:nvPr/>
        </p:nvCxnSpPr>
        <p:spPr>
          <a:xfrm flipV="1">
            <a:off x="7438766" y="3106917"/>
            <a:ext cx="203120" cy="450605"/>
          </a:xfrm>
          <a:prstGeom prst="line">
            <a:avLst/>
          </a:prstGeom>
          <a:noFill/>
          <a:ln w="6350" cap="flat" cmpd="sng" algn="ctr">
            <a:solidFill>
              <a:sysClr val="windowText" lastClr="000000"/>
            </a:solidFill>
            <a:prstDash val="solid"/>
            <a:miter lim="800000"/>
          </a:ln>
          <a:effectLst/>
        </p:spPr>
      </p:cxnSp>
      <p:cxnSp>
        <p:nvCxnSpPr>
          <p:cNvPr id="129" name="Straight Connector 128"/>
          <p:cNvCxnSpPr>
            <a:stCxn id="119" idx="6"/>
            <a:endCxn id="122" idx="2"/>
          </p:cNvCxnSpPr>
          <p:nvPr/>
        </p:nvCxnSpPr>
        <p:spPr>
          <a:xfrm flipV="1">
            <a:off x="7438766" y="3106917"/>
            <a:ext cx="203120" cy="1136405"/>
          </a:xfrm>
          <a:prstGeom prst="line">
            <a:avLst/>
          </a:prstGeom>
          <a:noFill/>
          <a:ln w="6350" cap="flat" cmpd="sng" algn="ctr">
            <a:solidFill>
              <a:sysClr val="windowText" lastClr="000000"/>
            </a:solidFill>
            <a:prstDash val="solid"/>
            <a:miter lim="800000"/>
          </a:ln>
          <a:effectLst/>
        </p:spPr>
      </p:cxnSp>
      <p:cxnSp>
        <p:nvCxnSpPr>
          <p:cNvPr id="130" name="Straight Connector 129"/>
          <p:cNvCxnSpPr>
            <a:stCxn id="121" idx="6"/>
            <a:endCxn id="120" idx="2"/>
          </p:cNvCxnSpPr>
          <p:nvPr/>
        </p:nvCxnSpPr>
        <p:spPr>
          <a:xfrm>
            <a:off x="7439555" y="2878317"/>
            <a:ext cx="197198" cy="936804"/>
          </a:xfrm>
          <a:prstGeom prst="line">
            <a:avLst/>
          </a:prstGeom>
          <a:noFill/>
          <a:ln w="6350" cap="flat" cmpd="sng" algn="ctr">
            <a:solidFill>
              <a:sysClr val="windowText" lastClr="000000"/>
            </a:solidFill>
            <a:prstDash val="solid"/>
            <a:miter lim="800000"/>
          </a:ln>
          <a:effectLst/>
        </p:spPr>
      </p:cxnSp>
      <p:cxnSp>
        <p:nvCxnSpPr>
          <p:cNvPr id="131" name="Straight Connector 130"/>
          <p:cNvCxnSpPr>
            <a:stCxn id="118" idx="6"/>
            <a:endCxn id="120" idx="2"/>
          </p:cNvCxnSpPr>
          <p:nvPr/>
        </p:nvCxnSpPr>
        <p:spPr>
          <a:xfrm>
            <a:off x="7438766" y="3557522"/>
            <a:ext cx="197987" cy="257599"/>
          </a:xfrm>
          <a:prstGeom prst="line">
            <a:avLst/>
          </a:prstGeom>
          <a:noFill/>
          <a:ln w="6350" cap="flat" cmpd="sng" algn="ctr">
            <a:solidFill>
              <a:sysClr val="windowText" lastClr="000000"/>
            </a:solidFill>
            <a:prstDash val="solid"/>
            <a:miter lim="800000"/>
          </a:ln>
          <a:effectLst/>
        </p:spPr>
      </p:cxnSp>
      <p:cxnSp>
        <p:nvCxnSpPr>
          <p:cNvPr id="132" name="Straight Connector 131"/>
          <p:cNvCxnSpPr>
            <a:stCxn id="119" idx="6"/>
            <a:endCxn id="120" idx="2"/>
          </p:cNvCxnSpPr>
          <p:nvPr/>
        </p:nvCxnSpPr>
        <p:spPr>
          <a:xfrm flipV="1">
            <a:off x="7438766" y="3815121"/>
            <a:ext cx="197987" cy="428201"/>
          </a:xfrm>
          <a:prstGeom prst="line">
            <a:avLst/>
          </a:prstGeom>
          <a:noFill/>
          <a:ln w="6350" cap="flat" cmpd="sng" algn="ctr">
            <a:solidFill>
              <a:sysClr val="windowText" lastClr="000000"/>
            </a:solidFill>
            <a:prstDash val="solid"/>
            <a:miter lim="800000"/>
          </a:ln>
          <a:effectLst/>
        </p:spPr>
      </p:cxnSp>
      <p:pic>
        <p:nvPicPr>
          <p:cNvPr id="135" name="Picture 1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8237" y="3038455"/>
            <a:ext cx="1097666" cy="109766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136" name="TextBox 135"/>
              <p:cNvSpPr txBox="1"/>
              <p:nvPr/>
            </p:nvSpPr>
            <p:spPr>
              <a:xfrm>
                <a:off x="5809937" y="3316989"/>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36" name="TextBox 135"/>
              <p:cNvSpPr txBox="1">
                <a:spLocks noRot="1" noChangeAspect="1" noMove="1" noResize="1" noEditPoints="1" noAdjustHandles="1" noChangeArrowheads="1" noChangeShapeType="1" noTextEdit="1"/>
              </p:cNvSpPr>
              <p:nvPr/>
            </p:nvSpPr>
            <p:spPr>
              <a:xfrm>
                <a:off x="5809937" y="3316989"/>
                <a:ext cx="410689" cy="369332"/>
              </a:xfrm>
              <a:prstGeom prst="rect">
                <a:avLst/>
              </a:prstGeom>
              <a:blipFill>
                <a:blip r:embed="rId8"/>
                <a:stretch>
                  <a:fillRect/>
                </a:stretch>
              </a:blipFill>
            </p:spPr>
            <p:txBody>
              <a:bodyPr/>
              <a:lstStyle/>
              <a:p>
                <a:r>
                  <a:rPr lang="en-US">
                    <a:noFill/>
                  </a:rPr>
                  <a:t> </a:t>
                </a:r>
              </a:p>
            </p:txBody>
          </p:sp>
        </mc:Fallback>
      </mc:AlternateContent>
      <p:sp>
        <p:nvSpPr>
          <p:cNvPr id="137" name="Rectangle 136"/>
          <p:cNvSpPr/>
          <p:nvPr/>
        </p:nvSpPr>
        <p:spPr>
          <a:xfrm>
            <a:off x="3487806"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8" name="Rectangle 137"/>
          <p:cNvSpPr/>
          <p:nvPr/>
        </p:nvSpPr>
        <p:spPr>
          <a:xfrm>
            <a:off x="3851403"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9" name="Rectangle 138"/>
          <p:cNvSpPr/>
          <p:nvPr/>
        </p:nvSpPr>
        <p:spPr>
          <a:xfrm>
            <a:off x="4203698" y="3200399"/>
            <a:ext cx="354634" cy="748223"/>
          </a:xfrm>
          <a:prstGeom prst="rect">
            <a:avLst/>
          </a:prstGeom>
          <a:solidFill>
            <a:srgbClr val="FFFF00"/>
          </a:solidFill>
          <a:ln w="12700" cap="flat" cmpd="sng" algn="ctr">
            <a:solidFill>
              <a:srgbClr val="FFC000">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rPr>
              <a:t>Pool</a:t>
            </a:r>
          </a:p>
        </p:txBody>
      </p:sp>
      <p:sp>
        <p:nvSpPr>
          <p:cNvPr id="140" name="Rectangle 139"/>
          <p:cNvSpPr/>
          <p:nvPr/>
        </p:nvSpPr>
        <p:spPr>
          <a:xfrm>
            <a:off x="4565284" y="3200399"/>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1" name="Rectangle 140"/>
          <p:cNvSpPr/>
          <p:nvPr/>
        </p:nvSpPr>
        <p:spPr>
          <a:xfrm>
            <a:off x="4925405" y="3200398"/>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2" name="Rectangle 141"/>
          <p:cNvSpPr/>
          <p:nvPr/>
        </p:nvSpPr>
        <p:spPr>
          <a:xfrm>
            <a:off x="5292034" y="3200398"/>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pic>
        <p:nvPicPr>
          <p:cNvPr id="51" name="Picture 50"/>
          <p:cNvPicPr>
            <a:picLocks noChangeAspect="1"/>
          </p:cNvPicPr>
          <p:nvPr/>
        </p:nvPicPr>
        <p:blipFill>
          <a:blip r:embed="rId9"/>
          <a:stretch>
            <a:fillRect/>
          </a:stretch>
        </p:blipFill>
        <p:spPr>
          <a:xfrm>
            <a:off x="10235466" y="3670056"/>
            <a:ext cx="293464" cy="275085"/>
          </a:xfrm>
          <a:prstGeom prst="rect">
            <a:avLst/>
          </a:prstGeom>
        </p:spPr>
      </p:pic>
      <p:pic>
        <p:nvPicPr>
          <p:cNvPr id="52" name="Picture 51"/>
          <p:cNvPicPr>
            <a:picLocks noChangeAspect="1"/>
          </p:cNvPicPr>
          <p:nvPr/>
        </p:nvPicPr>
        <p:blipFill>
          <a:blip r:embed="rId10"/>
          <a:stretch>
            <a:fillRect/>
          </a:stretch>
        </p:blipFill>
        <p:spPr>
          <a:xfrm>
            <a:off x="10239234" y="3165510"/>
            <a:ext cx="253469" cy="269784"/>
          </a:xfrm>
          <a:prstGeom prst="rect">
            <a:avLst/>
          </a:prstGeom>
        </p:spPr>
      </p:pic>
      <p:sp>
        <p:nvSpPr>
          <p:cNvPr id="2" name="TextBox 1"/>
          <p:cNvSpPr txBox="1"/>
          <p:nvPr/>
        </p:nvSpPr>
        <p:spPr>
          <a:xfrm>
            <a:off x="220787" y="5580931"/>
            <a:ext cx="5820825" cy="369332"/>
          </a:xfrm>
          <a:prstGeom prst="rect">
            <a:avLst/>
          </a:prstGeom>
          <a:noFill/>
        </p:spPr>
        <p:txBody>
          <a:bodyPr wrap="none" rtlCol="0">
            <a:spAutoFit/>
          </a:bodyPr>
          <a:lstStyle/>
          <a:p>
            <a:pPr algn="ctr"/>
            <a:r>
              <a:rPr lang="en-US" b="1" dirty="0" smtClean="0">
                <a:solidFill>
                  <a:srgbClr val="000000"/>
                </a:solidFill>
              </a:rPr>
              <a:t>Input</a:t>
            </a:r>
            <a:r>
              <a:rPr lang="en-US" dirty="0" smtClean="0">
                <a:solidFill>
                  <a:srgbClr val="000000"/>
                </a:solidFill>
              </a:rPr>
              <a:t> = 13 SDO images, 2 [h] history before the event</a:t>
            </a:r>
            <a:r>
              <a:rPr lang="el-GR" dirty="0" smtClean="0">
                <a:solidFill>
                  <a:srgbClr val="000000"/>
                </a:solidFill>
              </a:rPr>
              <a:t>.</a:t>
            </a:r>
            <a:endParaRPr lang="en-US" dirty="0">
              <a:solidFill>
                <a:srgbClr val="000000"/>
              </a:solidFill>
            </a:endParaRPr>
          </a:p>
        </p:txBody>
      </p:sp>
      <p:sp>
        <p:nvSpPr>
          <p:cNvPr id="50" name="TextBox 49"/>
          <p:cNvSpPr txBox="1"/>
          <p:nvPr/>
        </p:nvSpPr>
        <p:spPr>
          <a:xfrm>
            <a:off x="8697038" y="5580931"/>
            <a:ext cx="3473227" cy="369332"/>
          </a:xfrm>
          <a:prstGeom prst="rect">
            <a:avLst/>
          </a:prstGeom>
          <a:noFill/>
        </p:spPr>
        <p:txBody>
          <a:bodyPr wrap="square" rtlCol="0">
            <a:spAutoFit/>
          </a:bodyPr>
          <a:lstStyle/>
          <a:p>
            <a:pPr algn="ctr"/>
            <a:r>
              <a:rPr lang="en-US" b="1" dirty="0" smtClean="0">
                <a:solidFill>
                  <a:srgbClr val="000000"/>
                </a:solidFill>
              </a:rPr>
              <a:t>Output </a:t>
            </a:r>
            <a:r>
              <a:rPr lang="en-US" dirty="0" smtClean="0">
                <a:solidFill>
                  <a:srgbClr val="000000"/>
                </a:solidFill>
              </a:rPr>
              <a:t>= 1/0</a:t>
            </a:r>
            <a:endParaRPr lang="en-US" dirty="0">
              <a:solidFill>
                <a:srgbClr val="000000"/>
              </a:solidFill>
            </a:endParaRPr>
          </a:p>
        </p:txBody>
      </p:sp>
    </p:spTree>
    <p:extLst>
      <p:ext uri="{BB962C8B-B14F-4D97-AF65-F5344CB8AC3E}">
        <p14:creationId xmlns:p14="http://schemas.microsoft.com/office/powerpoint/2010/main" val="3196588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315" y="801422"/>
            <a:ext cx="6417076" cy="5269855"/>
          </a:xfrm>
          <a:prstGeom prst="rect">
            <a:avLst/>
          </a:prstGeom>
        </p:spPr>
      </p:pic>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49" y="785617"/>
            <a:ext cx="6417076" cy="5269855"/>
          </a:xfrm>
          <a:prstGeom prst="rect">
            <a:avLst/>
          </a:prstGeom>
        </p:spPr>
      </p:pic>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584563"/>
          </a:xfrm>
        </p:spPr>
        <p:txBody>
          <a:bodyPr>
            <a:normAutofit fontScale="90000"/>
          </a:bodyPr>
          <a:lstStyle/>
          <a:p>
            <a:pPr algn="ctr"/>
            <a:r>
              <a:rPr lang="en-US" dirty="0" smtClean="0"/>
              <a:t>Final CNN architecture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8698" y="905893"/>
            <a:ext cx="883768" cy="828770"/>
          </a:xfrm>
          <a:prstGeom prst="rect">
            <a:avLst/>
          </a:prstGeom>
        </p:spPr>
      </p:pic>
      <p:cxnSp>
        <p:nvCxnSpPr>
          <p:cNvPr id="8" name="Straight Arrow Connector 7"/>
          <p:cNvCxnSpPr/>
          <p:nvPr/>
        </p:nvCxnSpPr>
        <p:spPr>
          <a:xfrm>
            <a:off x="8599085" y="1905556"/>
            <a:ext cx="0" cy="39893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7958" y="3943162"/>
            <a:ext cx="1347946" cy="758220"/>
          </a:xfrm>
          <a:prstGeom prst="rect">
            <a:avLst/>
          </a:prstGeom>
          <a:ln>
            <a:noFill/>
          </a:ln>
          <a:effectLst>
            <a:outerShdw blurRad="292100" dist="139700" dir="2700000" algn="tl" rotWithShape="0">
              <a:srgbClr val="333333">
                <a:alpha val="65000"/>
              </a:srgbClr>
            </a:outerShdw>
          </a:effectLst>
        </p:spPr>
      </p:pic>
      <p:pic>
        <p:nvPicPr>
          <p:cNvPr id="10" name="Picture 4" descr="https://writelatex.s3.amazonaws.com/mvxpfptvpmkx/uploads/10083/24184913/1.png?X-Amz-Expires=14400&amp;X-Amz-Date=20180615T112157Z&amp;X-Amz-Algorithm=AWS4-HMAC-SHA256&amp;X-Amz-Credential=AKIAJF667VKUK4OW3LCA/20180615/us-east-1/s3/aws4_request&amp;X-Amz-SignedHeaders=host&amp;X-Amz-Signature=c42741c537846dd53e6e74d5bf7bb1250df53135f3f82497c684efb4f16ee79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3369" y="2457731"/>
            <a:ext cx="1704530" cy="7113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i-systems.github.io/HSE545/machine%20learning%20all/Workshop/PHMAP/image_files/conv_animation.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72197" y="2394991"/>
            <a:ext cx="1173001" cy="83683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8598827" y="3411772"/>
            <a:ext cx="0" cy="42362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24921" y="5381452"/>
            <a:ext cx="617477" cy="369332"/>
          </a:xfrm>
          <a:prstGeom prst="rect">
            <a:avLst/>
          </a:prstGeom>
          <a:noFill/>
        </p:spPr>
        <p:txBody>
          <a:bodyPr wrap="square" rtlCol="0">
            <a:spAutoFit/>
          </a:bodyPr>
          <a:lstStyle/>
          <a:p>
            <a:r>
              <a:rPr lang="en-US" dirty="0" smtClean="0">
                <a:solidFill>
                  <a:prstClr val="black"/>
                </a:solidFill>
                <a:latin typeface="Calibri" panose="020F0502020204030204"/>
              </a:rPr>
              <a:t>CME</a:t>
            </a:r>
            <a:endParaRPr lang="en-US" dirty="0">
              <a:solidFill>
                <a:prstClr val="black"/>
              </a:solidFill>
              <a:latin typeface="Calibri" panose="020F0502020204030204"/>
            </a:endParaRPr>
          </a:p>
        </p:txBody>
      </p:sp>
      <p:sp>
        <p:nvSpPr>
          <p:cNvPr id="16" name="TextBox 15"/>
          <p:cNvSpPr txBox="1"/>
          <p:nvPr/>
        </p:nvSpPr>
        <p:spPr>
          <a:xfrm>
            <a:off x="8022335" y="5749610"/>
            <a:ext cx="941283" cy="369332"/>
          </a:xfrm>
          <a:prstGeom prst="rect">
            <a:avLst/>
          </a:prstGeom>
          <a:noFill/>
        </p:spPr>
        <p:txBody>
          <a:bodyPr wrap="square" rtlCol="0">
            <a:spAutoFit/>
          </a:bodyPr>
          <a:lstStyle/>
          <a:p>
            <a:r>
              <a:rPr lang="en-US" dirty="0" smtClean="0">
                <a:solidFill>
                  <a:prstClr val="black"/>
                </a:solidFill>
                <a:latin typeface="Calibri" panose="020F0502020204030204"/>
              </a:rPr>
              <a:t>No CME</a:t>
            </a:r>
            <a:endParaRPr lang="en-US" dirty="0">
              <a:solidFill>
                <a:prstClr val="black"/>
              </a:solidFill>
              <a:latin typeface="Calibri" panose="020F0502020204030204"/>
            </a:endParaRPr>
          </a:p>
        </p:txBody>
      </p:sp>
      <p:pic>
        <p:nvPicPr>
          <p:cNvPr id="17" name="Picture 16"/>
          <p:cNvPicPr>
            <a:picLocks noChangeAspect="1"/>
          </p:cNvPicPr>
          <p:nvPr/>
        </p:nvPicPr>
        <p:blipFill>
          <a:blip r:embed="rId7"/>
          <a:stretch>
            <a:fillRect/>
          </a:stretch>
        </p:blipFill>
        <p:spPr>
          <a:xfrm>
            <a:off x="8955775" y="5777063"/>
            <a:ext cx="293464" cy="275085"/>
          </a:xfrm>
          <a:prstGeom prst="rect">
            <a:avLst/>
          </a:prstGeom>
        </p:spPr>
      </p:pic>
      <p:pic>
        <p:nvPicPr>
          <p:cNvPr id="18" name="Picture 17"/>
          <p:cNvPicPr>
            <a:picLocks noChangeAspect="1"/>
          </p:cNvPicPr>
          <p:nvPr/>
        </p:nvPicPr>
        <p:blipFill>
          <a:blip r:embed="rId8"/>
          <a:stretch>
            <a:fillRect/>
          </a:stretch>
        </p:blipFill>
        <p:spPr>
          <a:xfrm>
            <a:off x="8959543" y="5399517"/>
            <a:ext cx="253469" cy="269784"/>
          </a:xfrm>
          <a:prstGeom prst="rect">
            <a:avLst/>
          </a:prstGeom>
        </p:spPr>
      </p:pic>
      <p:cxnSp>
        <p:nvCxnSpPr>
          <p:cNvPr id="21" name="Straight Arrow Connector 20"/>
          <p:cNvCxnSpPr/>
          <p:nvPr/>
        </p:nvCxnSpPr>
        <p:spPr>
          <a:xfrm>
            <a:off x="8599085" y="4860587"/>
            <a:ext cx="0" cy="42362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525485" y="1159757"/>
            <a:ext cx="4775800" cy="15682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p:cNvSpPr/>
          <p:nvPr/>
        </p:nvSpPr>
        <p:spPr>
          <a:xfrm>
            <a:off x="8046084" y="837157"/>
            <a:ext cx="1121791" cy="101198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p:cNvSpPr/>
          <p:nvPr/>
        </p:nvSpPr>
        <p:spPr>
          <a:xfrm>
            <a:off x="2525485" y="1343748"/>
            <a:ext cx="4775800" cy="3647351"/>
          </a:xfrm>
          <a:prstGeom prst="rect">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p:cNvSpPr/>
          <p:nvPr/>
        </p:nvSpPr>
        <p:spPr>
          <a:xfrm>
            <a:off x="7563619" y="2349434"/>
            <a:ext cx="2894280" cy="898008"/>
          </a:xfrm>
          <a:prstGeom prst="rect">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p:cNvSpPr/>
          <p:nvPr/>
        </p:nvSpPr>
        <p:spPr>
          <a:xfrm>
            <a:off x="2525485" y="5018270"/>
            <a:ext cx="4775800" cy="752315"/>
          </a:xfrm>
          <a:prstGeom prst="rect">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p:cNvSpPr/>
          <p:nvPr/>
        </p:nvSpPr>
        <p:spPr>
          <a:xfrm>
            <a:off x="7812413" y="3862328"/>
            <a:ext cx="1651001" cy="902745"/>
          </a:xfrm>
          <a:prstGeom prst="rect">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p:cNvSpPr/>
          <p:nvPr/>
        </p:nvSpPr>
        <p:spPr>
          <a:xfrm>
            <a:off x="2525485" y="5777062"/>
            <a:ext cx="4775800" cy="237975"/>
          </a:xfrm>
          <a:prstGeom prst="rect">
            <a:avLst/>
          </a:prstGeom>
          <a:no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p:cNvSpPr/>
          <p:nvPr/>
        </p:nvSpPr>
        <p:spPr>
          <a:xfrm>
            <a:off x="7774603" y="5381452"/>
            <a:ext cx="1773188" cy="725707"/>
          </a:xfrm>
          <a:prstGeom prst="rect">
            <a:avLst/>
          </a:prstGeom>
          <a:no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7163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2" grpId="0" animBg="1"/>
      <p:bldP spid="23" grpId="0" animBg="1"/>
      <p:bldP spid="26" grpId="0" animBg="1"/>
      <p:bldP spid="27" grpId="0" animBg="1"/>
      <p:bldP spid="28" grpId="0" animBg="1"/>
      <p:bldP spid="29"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000" y="1359036"/>
            <a:ext cx="4934435" cy="4464050"/>
          </a:xfrm>
        </p:spPr>
      </p:pic>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787910"/>
          </a:xfrm>
        </p:spPr>
        <p:txBody>
          <a:bodyPr/>
          <a:lstStyle/>
          <a:p>
            <a:pPr algn="ctr"/>
            <a:r>
              <a:rPr lang="en-US" dirty="0" smtClean="0"/>
              <a:t>Preventing a disaster </a:t>
            </a:r>
            <a:endParaRPr lang="en-US" dirty="0"/>
          </a:p>
        </p:txBody>
      </p:sp>
      <p:sp>
        <p:nvSpPr>
          <p:cNvPr id="8" name="TextBox 7"/>
          <p:cNvSpPr txBox="1"/>
          <p:nvPr/>
        </p:nvSpPr>
        <p:spPr>
          <a:xfrm>
            <a:off x="0" y="5910177"/>
            <a:ext cx="4366388" cy="307777"/>
          </a:xfrm>
          <a:prstGeom prst="rect">
            <a:avLst/>
          </a:prstGeom>
          <a:noFill/>
        </p:spPr>
        <p:txBody>
          <a:bodyPr wrap="none" rtlCol="0">
            <a:spAutoFit/>
          </a:bodyPr>
          <a:lstStyle/>
          <a:p>
            <a:r>
              <a:rPr lang="en-US" sz="1400" dirty="0" smtClean="0">
                <a:solidFill>
                  <a:srgbClr val="000000"/>
                </a:solidFill>
              </a:rPr>
              <a:t> *</a:t>
            </a:r>
            <a:r>
              <a:rPr lang="de-DE" sz="1400" dirty="0" smtClean="0">
                <a:solidFill>
                  <a:srgbClr val="000000"/>
                </a:solidFill>
              </a:rPr>
              <a:t>Figure Courtesy: SIA (Satelite Industry Association)</a:t>
            </a:r>
            <a:endParaRPr lang="en-US" sz="1400" dirty="0">
              <a:solidFill>
                <a:srgbClr val="000000"/>
              </a:solidFill>
            </a:endParaRPr>
          </a:p>
        </p:txBody>
      </p:sp>
      <p:sp>
        <p:nvSpPr>
          <p:cNvPr id="10" name="TextBox 9"/>
          <p:cNvSpPr txBox="1"/>
          <p:nvPr/>
        </p:nvSpPr>
        <p:spPr>
          <a:xfrm>
            <a:off x="6477000" y="1630680"/>
            <a:ext cx="4549800" cy="1292662"/>
          </a:xfrm>
          <a:prstGeom prst="rect">
            <a:avLst/>
          </a:prstGeom>
          <a:noFill/>
        </p:spPr>
        <p:txBody>
          <a:bodyPr wrap="square" rtlCol="0">
            <a:spAutoFit/>
          </a:bodyPr>
          <a:lstStyle/>
          <a:p>
            <a:pPr algn="ctr"/>
            <a:r>
              <a:rPr lang="en-US" sz="2400" u="sng" dirty="0" smtClean="0">
                <a:solidFill>
                  <a:srgbClr val="000000"/>
                </a:solidFill>
                <a:latin typeface="+mj-lt"/>
              </a:rPr>
              <a:t>If Satellites Stop:</a:t>
            </a:r>
          </a:p>
          <a:p>
            <a:pPr algn="ctr"/>
            <a:endParaRPr lang="en-US" sz="2600" dirty="0">
              <a:solidFill>
                <a:srgbClr val="000000"/>
              </a:solidFill>
              <a:latin typeface="Garamond Premr Pro" panose="02020402060506020403" pitchFamily="18" charset="0"/>
            </a:endParaRPr>
          </a:p>
          <a:p>
            <a:pPr algn="ctr"/>
            <a:endParaRPr lang="en-US" sz="2600" dirty="0">
              <a:solidFill>
                <a:srgbClr val="000000"/>
              </a:solidFill>
              <a:latin typeface="Garamond Premr Pro" panose="02020402060506020403" pitchFamily="18" charset="0"/>
            </a:endParaRPr>
          </a:p>
        </p:txBody>
      </p:sp>
      <p:sp>
        <p:nvSpPr>
          <p:cNvPr id="12" name="Rectangle 11"/>
          <p:cNvSpPr/>
          <p:nvPr/>
        </p:nvSpPr>
        <p:spPr>
          <a:xfrm>
            <a:off x="6795883" y="2111943"/>
            <a:ext cx="3912033" cy="1569660"/>
          </a:xfrm>
          <a:prstGeom prst="rect">
            <a:avLst/>
          </a:prstGeom>
        </p:spPr>
        <p:txBody>
          <a:bodyPr wrap="none">
            <a:spAutoFit/>
          </a:bodyPr>
          <a:lstStyle/>
          <a:p>
            <a:pPr marL="457200" indent="-457200">
              <a:buFont typeface="Arial" panose="020B0604020202020204" pitchFamily="34" charset="0"/>
              <a:buChar char="•"/>
            </a:pPr>
            <a:r>
              <a:rPr lang="en-US" sz="2400" dirty="0" smtClean="0">
                <a:solidFill>
                  <a:srgbClr val="000000"/>
                </a:solidFill>
                <a:latin typeface="+mj-lt"/>
              </a:rPr>
              <a:t>No Telecommunications</a:t>
            </a:r>
          </a:p>
          <a:p>
            <a:pPr marL="457200" indent="-457200">
              <a:buFont typeface="Arial" panose="020B0604020202020204" pitchFamily="34" charset="0"/>
              <a:buChar char="•"/>
            </a:pPr>
            <a:r>
              <a:rPr lang="en-US" sz="2400" dirty="0" smtClean="0">
                <a:solidFill>
                  <a:srgbClr val="000000"/>
                </a:solidFill>
                <a:latin typeface="+mj-lt"/>
              </a:rPr>
              <a:t>No Military surveillance</a:t>
            </a:r>
          </a:p>
          <a:p>
            <a:pPr marL="457200" indent="-457200">
              <a:buFont typeface="Arial" panose="020B0604020202020204" pitchFamily="34" charset="0"/>
              <a:buChar char="•"/>
            </a:pPr>
            <a:r>
              <a:rPr lang="en-US" sz="2400" dirty="0" smtClean="0">
                <a:solidFill>
                  <a:srgbClr val="000000"/>
                </a:solidFill>
                <a:latin typeface="+mj-lt"/>
              </a:rPr>
              <a:t>No Weather forecast</a:t>
            </a:r>
          </a:p>
          <a:p>
            <a:pPr marL="457200" indent="-457200">
              <a:buFont typeface="Arial" panose="020B0604020202020204" pitchFamily="34" charset="0"/>
              <a:buChar char="•"/>
            </a:pPr>
            <a:r>
              <a:rPr lang="en-US" sz="2400" dirty="0" smtClean="0">
                <a:solidFill>
                  <a:srgbClr val="000000"/>
                </a:solidFill>
                <a:latin typeface="+mj-lt"/>
              </a:rPr>
              <a:t>No GPS</a:t>
            </a:r>
            <a:endParaRPr lang="en-US" sz="2400" dirty="0">
              <a:solidFill>
                <a:srgbClr val="000000"/>
              </a:solidFill>
              <a:latin typeface="+mj-lt"/>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6648" y="3940117"/>
            <a:ext cx="3113603" cy="2132818"/>
          </a:xfrm>
          <a:prstGeom prst="rect">
            <a:avLst/>
          </a:prstGeom>
        </p:spPr>
      </p:pic>
      <p:pic>
        <p:nvPicPr>
          <p:cNvPr id="14" name="Picture 13"/>
          <p:cNvPicPr>
            <a:picLocks noChangeAspect="1"/>
          </p:cNvPicPr>
          <p:nvPr/>
        </p:nvPicPr>
        <p:blipFill>
          <a:blip r:embed="rId5"/>
          <a:stretch>
            <a:fillRect/>
          </a:stretch>
        </p:blipFill>
        <p:spPr>
          <a:xfrm>
            <a:off x="5487878" y="3940117"/>
            <a:ext cx="3179273" cy="2247059"/>
          </a:xfrm>
          <a:prstGeom prst="rect">
            <a:avLst/>
          </a:prstGeom>
        </p:spPr>
      </p:pic>
    </p:spTree>
    <p:extLst>
      <p:ext uri="{BB962C8B-B14F-4D97-AF65-F5344CB8AC3E}">
        <p14:creationId xmlns:p14="http://schemas.microsoft.com/office/powerpoint/2010/main" val="137282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26" y="868681"/>
            <a:ext cx="10226147" cy="4753737"/>
          </a:xfrm>
          <a:prstGeom prst="rect">
            <a:avLst/>
          </a:prstGeom>
        </p:spPr>
      </p:pic>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7"/>
            <a:ext cx="11041200" cy="494003"/>
          </a:xfrm>
        </p:spPr>
        <p:txBody>
          <a:bodyPr>
            <a:normAutofit fontScale="90000"/>
          </a:bodyPr>
          <a:lstStyle/>
          <a:p>
            <a:pPr algn="ctr"/>
            <a:r>
              <a:rPr lang="en-US" dirty="0" smtClean="0"/>
              <a:t>Result</a:t>
            </a:r>
            <a:r>
              <a:rPr lang="el-GR" dirty="0" smtClean="0"/>
              <a:t> </a:t>
            </a:r>
            <a:r>
              <a:rPr lang="en-US" dirty="0" smtClean="0"/>
              <a:t>of CNN</a:t>
            </a:r>
            <a:endParaRPr lang="en-US" dirty="0"/>
          </a:p>
        </p:txBody>
      </p:sp>
      <p:pic>
        <p:nvPicPr>
          <p:cNvPr id="6" name="Picture 5"/>
          <p:cNvPicPr>
            <a:picLocks noChangeAspect="1"/>
          </p:cNvPicPr>
          <p:nvPr/>
        </p:nvPicPr>
        <p:blipFill>
          <a:blip r:embed="rId3"/>
          <a:stretch>
            <a:fillRect/>
          </a:stretch>
        </p:blipFill>
        <p:spPr>
          <a:xfrm>
            <a:off x="5052359" y="3380009"/>
            <a:ext cx="5719483" cy="1552431"/>
          </a:xfrm>
          <a:prstGeom prst="rect">
            <a:avLst/>
          </a:prstGeom>
        </p:spPr>
      </p:pic>
      <p:cxnSp>
        <p:nvCxnSpPr>
          <p:cNvPr id="12" name="Straight Arrow Connector 11"/>
          <p:cNvCxnSpPr/>
          <p:nvPr/>
        </p:nvCxnSpPr>
        <p:spPr>
          <a:xfrm flipH="1">
            <a:off x="7394575" y="1203960"/>
            <a:ext cx="3254375" cy="2310765"/>
          </a:xfrm>
          <a:prstGeom prst="straightConnector1">
            <a:avLst/>
          </a:prstGeom>
          <a:ln>
            <a:solidFill>
              <a:srgbClr val="000000"/>
            </a:solidFill>
            <a:prstDash val="sysDot"/>
            <a:tailEnd type="triangle"/>
          </a:ln>
        </p:spPr>
        <p:style>
          <a:lnRef idx="1">
            <a:schemeClr val="dk1"/>
          </a:lnRef>
          <a:fillRef idx="0">
            <a:schemeClr val="dk1"/>
          </a:fillRef>
          <a:effectRef idx="0">
            <a:schemeClr val="dk1"/>
          </a:effectRef>
          <a:fontRef idx="minor">
            <a:schemeClr val="tx1"/>
          </a:fontRef>
        </p:style>
      </p:cxnSp>
      <p:sp>
        <p:nvSpPr>
          <p:cNvPr id="13" name="Oval 12"/>
          <p:cNvSpPr/>
          <p:nvPr/>
        </p:nvSpPr>
        <p:spPr>
          <a:xfrm>
            <a:off x="10523537" y="1123950"/>
            <a:ext cx="203200" cy="165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65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2800" y="0"/>
            <a:ext cx="1999560" cy="6120000"/>
          </a:xfrm>
        </p:spPr>
        <p:txBody>
          <a:bodyPr anchor="ctr">
            <a:normAutofit/>
          </a:bodyPr>
          <a:lstStyle/>
          <a:p>
            <a:pPr marL="0" indent="0">
              <a:buNone/>
            </a:pPr>
            <a:r>
              <a:rPr lang="en-US" sz="3400" dirty="0" smtClean="0">
                <a:solidFill>
                  <a:schemeClr val="bg1">
                    <a:lumMod val="65000"/>
                  </a:schemeClr>
                </a:solidFill>
              </a:rPr>
              <a:t>1</a:t>
            </a:r>
            <a:r>
              <a:rPr lang="en-US" sz="3400" baseline="30000" dirty="0" smtClean="0">
                <a:solidFill>
                  <a:schemeClr val="bg1">
                    <a:lumMod val="65000"/>
                  </a:schemeClr>
                </a:solidFill>
              </a:rPr>
              <a:t>st</a:t>
            </a:r>
            <a:r>
              <a:rPr lang="en-US" sz="3400" dirty="0" smtClean="0">
                <a:solidFill>
                  <a:schemeClr val="bg1">
                    <a:lumMod val="65000"/>
                  </a:schemeClr>
                </a:solidFill>
              </a:rPr>
              <a:t> Part</a:t>
            </a:r>
          </a:p>
          <a:p>
            <a:pPr marL="0" indent="0">
              <a:buNone/>
            </a:pPr>
            <a:endParaRPr lang="en-US" sz="3400" dirty="0" smtClean="0"/>
          </a:p>
          <a:p>
            <a:pPr marL="0" indent="0">
              <a:buNone/>
            </a:pPr>
            <a:r>
              <a:rPr lang="en-US" sz="3400" dirty="0" smtClean="0">
                <a:solidFill>
                  <a:schemeClr val="bg1">
                    <a:lumMod val="65000"/>
                  </a:schemeClr>
                </a:solidFill>
              </a:rPr>
              <a:t>2</a:t>
            </a:r>
            <a:r>
              <a:rPr lang="en-US" sz="3400" baseline="30000" dirty="0" smtClean="0">
                <a:solidFill>
                  <a:schemeClr val="bg1">
                    <a:lumMod val="65000"/>
                  </a:schemeClr>
                </a:solidFill>
              </a:rPr>
              <a:t>nd</a:t>
            </a:r>
            <a:r>
              <a:rPr lang="en-US" sz="3400" dirty="0" smtClean="0">
                <a:solidFill>
                  <a:schemeClr val="bg1">
                    <a:lumMod val="65000"/>
                  </a:schemeClr>
                </a:solidFill>
              </a:rPr>
              <a:t> Part</a:t>
            </a:r>
          </a:p>
          <a:p>
            <a:pPr marL="0" indent="0">
              <a:buNone/>
            </a:pPr>
            <a:endParaRPr lang="en-US" sz="3400" dirty="0" smtClean="0"/>
          </a:p>
          <a:p>
            <a:pPr marL="0" indent="0">
              <a:buNone/>
            </a:pPr>
            <a:r>
              <a:rPr lang="en-US" sz="3400" dirty="0" smtClean="0"/>
              <a:t>3</a:t>
            </a:r>
            <a:r>
              <a:rPr lang="en-US" sz="3400" baseline="30000" dirty="0" smtClean="0"/>
              <a:t>rd</a:t>
            </a:r>
            <a:r>
              <a:rPr lang="en-US" sz="3400" dirty="0" smtClean="0"/>
              <a:t> Part</a:t>
            </a:r>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Content Placeholder 1"/>
          <p:cNvSpPr txBox="1">
            <a:spLocks/>
          </p:cNvSpPr>
          <p:nvPr/>
        </p:nvSpPr>
        <p:spPr>
          <a:xfrm>
            <a:off x="3642360" y="0"/>
            <a:ext cx="7132320" cy="6120000"/>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400" dirty="0" smtClean="0">
                <a:solidFill>
                  <a:schemeClr val="bg1">
                    <a:lumMod val="65000"/>
                  </a:schemeClr>
                </a:solidFill>
              </a:rPr>
              <a:t>Data Enhancement</a:t>
            </a:r>
          </a:p>
          <a:p>
            <a:pPr marL="0" indent="0">
              <a:buFont typeface="Arial"/>
              <a:buNone/>
            </a:pPr>
            <a:endParaRPr lang="en-US" sz="3400" dirty="0" smtClean="0"/>
          </a:p>
          <a:p>
            <a:pPr marL="0" indent="0">
              <a:buFont typeface="Arial"/>
              <a:buNone/>
            </a:pPr>
            <a:r>
              <a:rPr lang="en-US" sz="3400" dirty="0" smtClean="0">
                <a:solidFill>
                  <a:schemeClr val="bg1">
                    <a:lumMod val="65000"/>
                  </a:schemeClr>
                </a:solidFill>
              </a:rPr>
              <a:t>CNN implementation</a:t>
            </a:r>
          </a:p>
          <a:p>
            <a:pPr marL="0" indent="0">
              <a:buFont typeface="Arial"/>
              <a:buNone/>
            </a:pPr>
            <a:endParaRPr lang="en-US" sz="3400" dirty="0" smtClean="0"/>
          </a:p>
          <a:p>
            <a:pPr marL="0" indent="0">
              <a:buFont typeface="Arial"/>
              <a:buNone/>
            </a:pPr>
            <a:r>
              <a:rPr lang="en-US" sz="3400" dirty="0" smtClean="0"/>
              <a:t>Pre-processing Tool &amp; History Maps</a:t>
            </a:r>
          </a:p>
        </p:txBody>
      </p:sp>
    </p:spTree>
    <p:extLst>
      <p:ext uri="{BB962C8B-B14F-4D97-AF65-F5344CB8AC3E}">
        <p14:creationId xmlns:p14="http://schemas.microsoft.com/office/powerpoint/2010/main" val="23426950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6000"/>
            <a:ext cx="11041200" cy="2233829"/>
          </a:xfrm>
        </p:spPr>
        <p:txBody>
          <a:bodyPr>
            <a:normAutofit/>
          </a:bodyPr>
          <a:lstStyle/>
          <a:p>
            <a:pPr marL="0" indent="0" algn="ctr">
              <a:buNone/>
            </a:pPr>
            <a:r>
              <a:rPr lang="en-US" u="sng" dirty="0" smtClean="0"/>
              <a:t>Previous input </a:t>
            </a:r>
          </a:p>
          <a:p>
            <a:pPr marL="0" indent="0">
              <a:buNone/>
            </a:pPr>
            <a:r>
              <a:rPr lang="en-US" dirty="0" smtClean="0"/>
              <a:t>(</a:t>
            </a:r>
            <a:r>
              <a:rPr lang="en-US" dirty="0" smtClean="0">
                <a:solidFill>
                  <a:srgbClr val="00B050"/>
                </a:solidFill>
              </a:rPr>
              <a:t>+</a:t>
            </a:r>
            <a:r>
              <a:rPr lang="en-US" dirty="0" smtClean="0"/>
              <a:t>) Promising results.</a:t>
            </a:r>
          </a:p>
          <a:p>
            <a:pPr marL="0" indent="0">
              <a:buNone/>
            </a:pPr>
            <a:r>
              <a:rPr lang="en-US" dirty="0" smtClean="0"/>
              <a:t>(</a:t>
            </a:r>
            <a:r>
              <a:rPr lang="en-US" dirty="0" smtClean="0">
                <a:solidFill>
                  <a:srgbClr val="FF0000"/>
                </a:solidFill>
              </a:rPr>
              <a:t>-</a:t>
            </a:r>
            <a:r>
              <a:rPr lang="en-US" dirty="0" smtClean="0"/>
              <a:t>) Expensive computationally and memory wise.</a:t>
            </a:r>
          </a:p>
          <a:p>
            <a:pPr marL="0" indent="0" algn="ctr">
              <a:buNone/>
            </a:pPr>
            <a:endParaRPr lang="en-US" u="sng" dirty="0"/>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593064"/>
          </a:xfrm>
        </p:spPr>
        <p:txBody>
          <a:bodyPr>
            <a:normAutofit fontScale="90000"/>
          </a:bodyPr>
          <a:lstStyle/>
          <a:p>
            <a:pPr algn="ctr"/>
            <a:r>
              <a:rPr lang="en-US" dirty="0"/>
              <a:t>Pre-processing Tool – </a:t>
            </a:r>
            <a:r>
              <a:rPr lang="en-US" dirty="0" smtClean="0"/>
              <a:t>Motivation</a:t>
            </a:r>
            <a:endParaRPr lang="en-US" dirty="0"/>
          </a:p>
        </p:txBody>
      </p:sp>
      <p:sp>
        <p:nvSpPr>
          <p:cNvPr id="5" name="Rectangle 4"/>
          <p:cNvSpPr/>
          <p:nvPr/>
        </p:nvSpPr>
        <p:spPr>
          <a:xfrm>
            <a:off x="576000" y="3431179"/>
            <a:ext cx="11041200" cy="1938992"/>
          </a:xfrm>
          <a:prstGeom prst="rect">
            <a:avLst/>
          </a:prstGeom>
        </p:spPr>
        <p:txBody>
          <a:bodyPr wrap="square">
            <a:spAutoFit/>
          </a:bodyPr>
          <a:lstStyle/>
          <a:p>
            <a:endParaRPr lang="en-US" sz="2400" dirty="0">
              <a:solidFill>
                <a:srgbClr val="000000"/>
              </a:solidFill>
              <a:latin typeface="+mj-lt"/>
            </a:endParaRPr>
          </a:p>
          <a:p>
            <a:pPr algn="ctr"/>
            <a:r>
              <a:rPr lang="en-US" sz="2400" u="sng" dirty="0">
                <a:solidFill>
                  <a:srgbClr val="000000"/>
                </a:solidFill>
                <a:latin typeface="+mj-lt"/>
              </a:rPr>
              <a:t>Using </a:t>
            </a:r>
            <a:r>
              <a:rPr lang="en-US" sz="2400" u="sng" dirty="0" smtClean="0">
                <a:solidFill>
                  <a:srgbClr val="000000"/>
                </a:solidFill>
                <a:latin typeface="+mj-lt"/>
              </a:rPr>
              <a:t>the </a:t>
            </a:r>
            <a:r>
              <a:rPr lang="en-US" sz="2400" u="sng" dirty="0">
                <a:solidFill>
                  <a:srgbClr val="000000"/>
                </a:solidFill>
                <a:latin typeface="+mj-lt"/>
              </a:rPr>
              <a:t>pre-processing </a:t>
            </a:r>
            <a:r>
              <a:rPr lang="en-US" sz="2400" u="sng" dirty="0" smtClean="0">
                <a:solidFill>
                  <a:srgbClr val="000000"/>
                </a:solidFill>
                <a:latin typeface="+mj-lt"/>
              </a:rPr>
              <a:t>tool</a:t>
            </a:r>
          </a:p>
          <a:p>
            <a:pPr algn="ctr"/>
            <a:endParaRPr lang="en-US" sz="2400" u="sng" dirty="0">
              <a:solidFill>
                <a:srgbClr val="000000"/>
              </a:solidFill>
              <a:latin typeface="+mj-lt"/>
            </a:endParaRPr>
          </a:p>
          <a:p>
            <a:r>
              <a:rPr lang="en-US" sz="2400" dirty="0" smtClean="0">
                <a:solidFill>
                  <a:srgbClr val="000000"/>
                </a:solidFill>
              </a:rPr>
              <a:t>(</a:t>
            </a:r>
            <a:r>
              <a:rPr lang="en-US" sz="2400" dirty="0" smtClean="0">
                <a:solidFill>
                  <a:srgbClr val="00B050"/>
                </a:solidFill>
              </a:rPr>
              <a:t>+</a:t>
            </a:r>
            <a:r>
              <a:rPr lang="en-US" sz="2400" dirty="0" smtClean="0">
                <a:solidFill>
                  <a:srgbClr val="000000"/>
                </a:solidFill>
              </a:rPr>
              <a:t>) </a:t>
            </a:r>
            <a:r>
              <a:rPr lang="en-US" sz="2400" b="1" dirty="0" smtClean="0">
                <a:solidFill>
                  <a:srgbClr val="000000"/>
                </a:solidFill>
              </a:rPr>
              <a:t>New input</a:t>
            </a:r>
            <a:r>
              <a:rPr lang="en-US" sz="2400" dirty="0" smtClean="0">
                <a:solidFill>
                  <a:srgbClr val="000000"/>
                </a:solidFill>
              </a:rPr>
              <a:t> </a:t>
            </a:r>
            <a:r>
              <a:rPr lang="en-US" sz="2400" dirty="0" smtClean="0">
                <a:solidFill>
                  <a:srgbClr val="000000"/>
                </a:solidFill>
                <a:sym typeface="Wingdings" panose="05000000000000000000" pitchFamily="2" charset="2"/>
              </a:rPr>
              <a:t></a:t>
            </a:r>
            <a:r>
              <a:rPr lang="en-US" sz="2400" dirty="0" smtClean="0">
                <a:solidFill>
                  <a:srgbClr val="000000"/>
                </a:solidFill>
              </a:rPr>
              <a:t> less computational time &amp; memory consumption.</a:t>
            </a:r>
          </a:p>
          <a:p>
            <a:r>
              <a:rPr lang="en-US" sz="2400" dirty="0" smtClean="0">
                <a:solidFill>
                  <a:srgbClr val="000000"/>
                </a:solidFill>
              </a:rPr>
              <a:t>(</a:t>
            </a:r>
            <a:r>
              <a:rPr lang="en-US" sz="2400" dirty="0" smtClean="0">
                <a:solidFill>
                  <a:srgbClr val="0070C0"/>
                </a:solidFill>
              </a:rPr>
              <a:t>?</a:t>
            </a:r>
            <a:r>
              <a:rPr lang="en-US" sz="2400" dirty="0" smtClean="0">
                <a:solidFill>
                  <a:srgbClr val="000000"/>
                </a:solidFill>
              </a:rPr>
              <a:t>) Better results.</a:t>
            </a:r>
            <a:endParaRPr lang="en-US" sz="2400" dirty="0">
              <a:solidFill>
                <a:srgbClr val="000000"/>
              </a:solidFill>
            </a:endParaRPr>
          </a:p>
        </p:txBody>
      </p:sp>
    </p:spTree>
    <p:extLst>
      <p:ext uri="{BB962C8B-B14F-4D97-AF65-F5344CB8AC3E}">
        <p14:creationId xmlns:p14="http://schemas.microsoft.com/office/powerpoint/2010/main" val="2192334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3650" y="37993"/>
            <a:ext cx="11041200" cy="520807"/>
          </a:xfrm>
        </p:spPr>
        <p:txBody>
          <a:bodyPr>
            <a:normAutofit fontScale="90000"/>
          </a:bodyPr>
          <a:lstStyle/>
          <a:p>
            <a:pPr algn="ctr"/>
            <a:r>
              <a:rPr lang="en-US" dirty="0" smtClean="0"/>
              <a:t>History Map (HM) – Single Line Example</a:t>
            </a:r>
            <a:endParaRPr lang="en-US" dirty="0"/>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69" y="1230608"/>
            <a:ext cx="5952066" cy="4464050"/>
          </a:xfrm>
          <a:prstGeom prst="rect">
            <a:avLst/>
          </a:prstGeom>
        </p:spPr>
      </p:pic>
      <p:cxnSp>
        <p:nvCxnSpPr>
          <p:cNvPr id="6" name="Straight Arrow Connector 5"/>
          <p:cNvCxnSpPr>
            <a:stCxn id="5" idx="3"/>
          </p:cNvCxnSpPr>
          <p:nvPr/>
        </p:nvCxnSpPr>
        <p:spPr>
          <a:xfrm>
            <a:off x="6597635" y="3462633"/>
            <a:ext cx="1416083"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36775" y="2900429"/>
            <a:ext cx="1137803" cy="457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000000"/>
                </a:solidFill>
              </a:rPr>
              <a:t>HM</a:t>
            </a:r>
            <a:endParaRPr lang="en-US" dirty="0"/>
          </a:p>
        </p:txBody>
      </p:sp>
      <p:pic>
        <p:nvPicPr>
          <p:cNvPr id="9" name="Picture 8"/>
          <p:cNvPicPr>
            <a:picLocks noChangeAspect="1"/>
          </p:cNvPicPr>
          <p:nvPr/>
        </p:nvPicPr>
        <p:blipFill>
          <a:blip r:embed="rId4"/>
          <a:stretch>
            <a:fillRect/>
          </a:stretch>
        </p:blipFill>
        <p:spPr>
          <a:xfrm>
            <a:off x="8569206" y="1230608"/>
            <a:ext cx="1562100" cy="4638675"/>
          </a:xfrm>
          <a:prstGeom prst="rect">
            <a:avLst/>
          </a:prstGeom>
        </p:spPr>
      </p:pic>
      <p:cxnSp>
        <p:nvCxnSpPr>
          <p:cNvPr id="10" name="Curved Connector 9"/>
          <p:cNvCxnSpPr>
            <a:stCxn id="5" idx="2"/>
          </p:cNvCxnSpPr>
          <p:nvPr/>
        </p:nvCxnSpPr>
        <p:spPr>
          <a:xfrm rot="16200000" flipH="1">
            <a:off x="6433401" y="2882858"/>
            <a:ext cx="174625" cy="5798223"/>
          </a:xfrm>
          <a:prstGeom prst="curvedConnector3">
            <a:avLst>
              <a:gd name="adj1" fmla="val 230909"/>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490198" y="5669229"/>
            <a:ext cx="4657044" cy="400110"/>
          </a:xfrm>
          <a:prstGeom prst="rect">
            <a:avLst/>
          </a:prstGeom>
          <a:noFill/>
        </p:spPr>
        <p:txBody>
          <a:bodyPr wrap="none" rtlCol="0">
            <a:spAutoFit/>
          </a:bodyPr>
          <a:lstStyle/>
          <a:p>
            <a:r>
              <a:rPr lang="en-US" sz="2000" i="1" dirty="0" smtClean="0">
                <a:solidFill>
                  <a:srgbClr val="000000"/>
                </a:solidFill>
              </a:rPr>
              <a:t>Same </a:t>
            </a:r>
            <a:r>
              <a:rPr lang="en-US" sz="2000" i="1" dirty="0" smtClean="0">
                <a:solidFill>
                  <a:srgbClr val="0070C0"/>
                </a:solidFill>
              </a:rPr>
              <a:t>blue</a:t>
            </a:r>
            <a:r>
              <a:rPr lang="en-US" sz="2000" i="1" dirty="0" smtClean="0">
                <a:solidFill>
                  <a:srgbClr val="000000"/>
                </a:solidFill>
              </a:rPr>
              <a:t> line, different representation</a:t>
            </a:r>
            <a:endParaRPr lang="en-US" sz="2000" i="1" dirty="0">
              <a:solidFill>
                <a:srgbClr val="000000"/>
              </a:solidFill>
            </a:endParaRPr>
          </a:p>
        </p:txBody>
      </p:sp>
      <p:sp>
        <p:nvSpPr>
          <p:cNvPr id="13" name="Footer Placeholder 2"/>
          <p:cNvSpPr>
            <a:spLocks noGrp="1"/>
          </p:cNvSpPr>
          <p:nvPr>
            <p:ph type="ftr" sz="quarter" idx="11"/>
          </p:nvPr>
        </p:nvSpPr>
        <p:spPr>
          <a:xfrm>
            <a:off x="6033600" y="6210000"/>
            <a:ext cx="4993200" cy="648000"/>
          </a:xfrm>
        </p:spPr>
        <p:txBody>
          <a:bodyPr/>
          <a:lstStyle/>
          <a:p>
            <a:r>
              <a:rPr lang="en-US" dirty="0" smtClean="0"/>
              <a:t>KU Leuven, Centre for mathematical Plasma-Astrophysics</a:t>
            </a:r>
            <a:endParaRPr lang="nl-NL" dirty="0"/>
          </a:p>
        </p:txBody>
      </p:sp>
    </p:spTree>
    <p:extLst>
      <p:ext uri="{BB962C8B-B14F-4D97-AF65-F5344CB8AC3E}">
        <p14:creationId xmlns:p14="http://schemas.microsoft.com/office/powerpoint/2010/main" val="221160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596882"/>
          </a:xfrm>
        </p:spPr>
        <p:txBody>
          <a:bodyPr>
            <a:normAutofit fontScale="90000"/>
          </a:bodyPr>
          <a:lstStyle/>
          <a:p>
            <a:pPr algn="ctr"/>
            <a:r>
              <a:rPr lang="en-US" dirty="0" smtClean="0"/>
              <a:t>Pre-processing Tool – </a:t>
            </a:r>
            <a:r>
              <a:rPr lang="en-US" dirty="0"/>
              <a:t>P</a:t>
            </a:r>
            <a:r>
              <a:rPr lang="en-US" dirty="0" smtClean="0"/>
              <a:t>rocedure </a:t>
            </a:r>
            <a:r>
              <a:rPr lang="en-US" dirty="0"/>
              <a:t>&amp;</a:t>
            </a:r>
            <a:r>
              <a:rPr lang="en-US" dirty="0" smtClean="0"/>
              <a:t> Output</a:t>
            </a:r>
            <a:endParaRPr lang="en-US" dirty="0"/>
          </a:p>
        </p:txBody>
      </p:sp>
      <p:sp>
        <p:nvSpPr>
          <p:cNvPr id="5" name="Content Placeholder 1"/>
          <p:cNvSpPr txBox="1">
            <a:spLocks/>
          </p:cNvSpPr>
          <p:nvPr/>
        </p:nvSpPr>
        <p:spPr>
          <a:xfrm>
            <a:off x="2124684" y="2043144"/>
            <a:ext cx="3908916" cy="3998040"/>
          </a:xfrm>
          <a:prstGeom prst="rect">
            <a:avLst/>
          </a:prstGeom>
          <a:ln w="9525">
            <a:solidFill>
              <a:srgbClr val="000000"/>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u="sng" dirty="0"/>
              <a:t>Procedure</a:t>
            </a:r>
          </a:p>
          <a:p>
            <a:r>
              <a:rPr lang="en-US" dirty="0"/>
              <a:t>Download data </a:t>
            </a:r>
          </a:p>
          <a:p>
            <a:r>
              <a:rPr lang="en-US" dirty="0"/>
              <a:t>Track Sun’s differential rotation for every longitude line</a:t>
            </a:r>
          </a:p>
          <a:p>
            <a:r>
              <a:rPr lang="en-US" dirty="0"/>
              <a:t>Go to next date on Catalog</a:t>
            </a:r>
          </a:p>
          <a:p>
            <a:r>
              <a:rPr lang="en-US" dirty="0"/>
              <a:t>Repeat</a:t>
            </a:r>
          </a:p>
          <a:p>
            <a:pPr algn="ctr"/>
            <a:endParaRPr lang="en-US" dirty="0"/>
          </a:p>
          <a:p>
            <a:pPr algn="ctr"/>
            <a:endParaRPr lang="en-US" dirty="0"/>
          </a:p>
          <a:p>
            <a:pPr marL="0" indent="0" algn="ctr">
              <a:buFont typeface="Arial"/>
              <a:buNone/>
            </a:pPr>
            <a:endParaRPr lang="en-US" dirty="0"/>
          </a:p>
        </p:txBody>
      </p:sp>
      <p:sp>
        <p:nvSpPr>
          <p:cNvPr id="6" name="Content Placeholder 1"/>
          <p:cNvSpPr txBox="1">
            <a:spLocks/>
          </p:cNvSpPr>
          <p:nvPr/>
        </p:nvSpPr>
        <p:spPr>
          <a:xfrm>
            <a:off x="6033600" y="2043144"/>
            <a:ext cx="4015884" cy="3998040"/>
          </a:xfrm>
          <a:prstGeom prst="rect">
            <a:avLst/>
          </a:prstGeom>
          <a:ln>
            <a:solidFill>
              <a:srgbClr val="000000"/>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u="sng" dirty="0" smtClean="0"/>
              <a:t>Output</a:t>
            </a:r>
          </a:p>
          <a:p>
            <a:pPr marL="457200" indent="-457200">
              <a:buFont typeface="+mj-lt"/>
              <a:buAutoNum type="arabicParenR"/>
            </a:pPr>
            <a:r>
              <a:rPr lang="en-US" dirty="0" smtClean="0"/>
              <a:t>Database file (.</a:t>
            </a:r>
            <a:r>
              <a:rPr lang="en-US" dirty="0" err="1" smtClean="0"/>
              <a:t>sql</a:t>
            </a:r>
            <a:r>
              <a:rPr lang="en-US" dirty="0" smtClean="0"/>
              <a:t>)</a:t>
            </a:r>
          </a:p>
          <a:p>
            <a:pPr marL="457200" indent="-457200">
              <a:buFont typeface="+mj-lt"/>
              <a:buAutoNum type="arabicParenR"/>
            </a:pPr>
            <a:r>
              <a:rPr lang="en-US" dirty="0"/>
              <a:t>Scientific </a:t>
            </a:r>
            <a:r>
              <a:rPr lang="en-US" dirty="0" smtClean="0"/>
              <a:t>images (.</a:t>
            </a:r>
            <a:r>
              <a:rPr lang="en-US" dirty="0"/>
              <a:t>FITS</a:t>
            </a:r>
            <a:r>
              <a:rPr lang="en-US" dirty="0" smtClean="0"/>
              <a:t>)</a:t>
            </a:r>
          </a:p>
          <a:p>
            <a:pPr marL="457200" indent="-457200">
              <a:buFont typeface="+mj-lt"/>
              <a:buAutoNum type="arabicParenR"/>
            </a:pPr>
            <a:r>
              <a:rPr lang="en-US" dirty="0" smtClean="0"/>
              <a:t>History maps (.</a:t>
            </a:r>
            <a:r>
              <a:rPr lang="en-US" dirty="0" err="1" smtClean="0"/>
              <a:t>png</a:t>
            </a:r>
            <a:r>
              <a:rPr lang="en-US" dirty="0" smtClean="0"/>
              <a:t>)</a:t>
            </a:r>
          </a:p>
          <a:p>
            <a:pPr marL="457200" indent="-457200">
              <a:buFont typeface="+mj-lt"/>
              <a:buAutoNum type="arabicParenR"/>
            </a:pPr>
            <a:r>
              <a:rPr lang="en-US" dirty="0"/>
              <a:t>NN input (.</a:t>
            </a:r>
            <a:r>
              <a:rPr lang="en-US" dirty="0" err="1"/>
              <a:t>npy</a:t>
            </a:r>
            <a:r>
              <a:rPr lang="en-US" dirty="0" smtClean="0"/>
              <a:t>)</a:t>
            </a:r>
          </a:p>
          <a:p>
            <a:pPr marL="457200" indent="-457200">
              <a:buFont typeface="+mj-lt"/>
              <a:buAutoNum type="arabicParenR"/>
            </a:pPr>
            <a:r>
              <a:rPr lang="en-US" dirty="0" smtClean="0"/>
              <a:t>Animation (.gif)</a:t>
            </a:r>
            <a:endParaRPr lang="en-US" dirty="0"/>
          </a:p>
        </p:txBody>
      </p:sp>
      <p:sp>
        <p:nvSpPr>
          <p:cNvPr id="8" name="Rounded Rectangle 7"/>
          <p:cNvSpPr/>
          <p:nvPr/>
        </p:nvSpPr>
        <p:spPr>
          <a:xfrm>
            <a:off x="6033601" y="3579408"/>
            <a:ext cx="3478854" cy="348344"/>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6033601" y="4576975"/>
            <a:ext cx="3478854" cy="358786"/>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7744" y="898338"/>
            <a:ext cx="1442796" cy="1082097"/>
          </a:xfrm>
          <a:prstGeom prst="rect">
            <a:avLst/>
          </a:prstGeom>
        </p:spPr>
      </p:pic>
      <p:pic>
        <p:nvPicPr>
          <p:cNvPr id="12" name="Picture 11"/>
          <p:cNvPicPr>
            <a:picLocks noChangeAspect="1"/>
          </p:cNvPicPr>
          <p:nvPr/>
        </p:nvPicPr>
        <p:blipFill>
          <a:blip r:embed="rId3"/>
          <a:stretch>
            <a:fillRect/>
          </a:stretch>
        </p:blipFill>
        <p:spPr>
          <a:xfrm>
            <a:off x="7564370" y="803918"/>
            <a:ext cx="417316" cy="1239226"/>
          </a:xfrm>
          <a:prstGeom prst="rect">
            <a:avLst/>
          </a:prstGeom>
        </p:spPr>
      </p:pic>
    </p:spTree>
    <p:extLst>
      <p:ext uri="{BB962C8B-B14F-4D97-AF65-F5344CB8AC3E}">
        <p14:creationId xmlns:p14="http://schemas.microsoft.com/office/powerpoint/2010/main" val="24682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writelatex.s3.amazonaws.com/mvxpfptvpmkx/uploads/19114/25404036/1.png?X-Amz-Expires=14400&amp;X-Amz-Date=20180613T145758Z&amp;X-Amz-Algorithm=AWS4-HMAC-SHA256&amp;X-Amz-Credential=AKIAJF667VKUK4OW3LCA/20180613/us-east-1/s3/aws4_request&amp;X-Amz-SignedHeaders=host&amp;X-Amz-Signature=cc9ce80d5a7a8e9248849df9794c0f7be0b0a6b2a28da1b82f0a800df43eb4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0255" y="512876"/>
            <a:ext cx="2753090" cy="569712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481520"/>
          </a:xfrm>
        </p:spPr>
        <p:txBody>
          <a:bodyPr>
            <a:normAutofit fontScale="90000"/>
          </a:bodyPr>
          <a:lstStyle/>
          <a:p>
            <a:pPr algn="ctr"/>
            <a:r>
              <a:rPr lang="en-US" dirty="0" smtClean="0"/>
              <a:t>Pre-processing Tool – Sunspot</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 y="1722120"/>
            <a:ext cx="9671165" cy="3339276"/>
          </a:xfrm>
          <a:prstGeom prst="rect">
            <a:avLst/>
          </a:prstGeom>
        </p:spPr>
      </p:pic>
    </p:spTree>
    <p:extLst>
      <p:ext uri="{BB962C8B-B14F-4D97-AF65-F5344CB8AC3E}">
        <p14:creationId xmlns:p14="http://schemas.microsoft.com/office/powerpoint/2010/main" val="1878451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KU Leuven, Centre for mathematical Plasma-Astrophysics</a:t>
            </a:r>
            <a:endParaRPr lang="nl-NL" dirty="0"/>
          </a:p>
        </p:txBody>
      </p:sp>
      <p:sp>
        <p:nvSpPr>
          <p:cNvPr id="4" name="Title 3"/>
          <p:cNvSpPr>
            <a:spLocks noGrp="1"/>
          </p:cNvSpPr>
          <p:nvPr>
            <p:ph type="title"/>
          </p:nvPr>
        </p:nvSpPr>
        <p:spPr>
          <a:xfrm>
            <a:off x="576000" y="207036"/>
            <a:ext cx="11041200" cy="504164"/>
          </a:xfrm>
        </p:spPr>
        <p:txBody>
          <a:bodyPr>
            <a:normAutofit fontScale="90000"/>
          </a:bodyPr>
          <a:lstStyle/>
          <a:p>
            <a:pPr algn="ctr"/>
            <a:r>
              <a:rPr lang="en-US" dirty="0" smtClean="0"/>
              <a:t>History Map – Multi Line Example</a:t>
            </a:r>
            <a:endParaRPr lang="en-US" dirty="0"/>
          </a:p>
        </p:txBody>
      </p:sp>
      <p:pic>
        <p:nvPicPr>
          <p:cNvPr id="5" name="Picture 4"/>
          <p:cNvPicPr>
            <a:picLocks noChangeAspect="1"/>
          </p:cNvPicPr>
          <p:nvPr/>
        </p:nvPicPr>
        <p:blipFill>
          <a:blip r:embed="rId2"/>
          <a:stretch>
            <a:fillRect/>
          </a:stretch>
        </p:blipFill>
        <p:spPr>
          <a:xfrm>
            <a:off x="7110485" y="1690688"/>
            <a:ext cx="5081515" cy="4220606"/>
          </a:xfrm>
          <a:prstGeom prst="rect">
            <a:avLst/>
          </a:prstGeom>
        </p:spPr>
      </p:pic>
      <p:pic>
        <p:nvPicPr>
          <p:cNvPr id="6" name="Picture 5"/>
          <p:cNvPicPr>
            <a:picLocks noChangeAspect="1"/>
          </p:cNvPicPr>
          <p:nvPr/>
        </p:nvPicPr>
        <p:blipFill>
          <a:blip r:embed="rId3"/>
          <a:stretch>
            <a:fillRect/>
          </a:stretch>
        </p:blipFill>
        <p:spPr>
          <a:xfrm>
            <a:off x="0" y="2162691"/>
            <a:ext cx="7172325" cy="3276600"/>
          </a:xfrm>
          <a:prstGeom prst="rect">
            <a:avLst/>
          </a:prstGeom>
        </p:spPr>
      </p:pic>
      <p:cxnSp>
        <p:nvCxnSpPr>
          <p:cNvPr id="7" name="Curved Connector 6"/>
          <p:cNvCxnSpPr/>
          <p:nvPr/>
        </p:nvCxnSpPr>
        <p:spPr>
          <a:xfrm rot="16200000" flipH="1">
            <a:off x="6318586" y="2924870"/>
            <a:ext cx="174625" cy="5798223"/>
          </a:xfrm>
          <a:prstGeom prst="curvedConnector3">
            <a:avLst>
              <a:gd name="adj1" fmla="val 230909"/>
            </a:avLst>
          </a:prstGeom>
          <a:ln>
            <a:solidFill>
              <a:srgbClr val="000000"/>
            </a:solidFill>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9167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t>Substantial decrease of data and computational time (order of magnitude). </a:t>
                </a:r>
              </a:p>
              <a:p>
                <a:pPr marL="0" indent="0">
                  <a:buNone/>
                </a:pPr>
                <a:r>
                  <a:rPr lang="en-US" dirty="0" smtClean="0"/>
                  <a:t>	E.g. Originally: [512,512,13], now [x,y,13]. In practice</a:t>
                </a:r>
                <a:r>
                  <a:rPr lang="el-GR" dirty="0" smtClean="0"/>
                  <a:t>,</a:t>
                </a:r>
                <a:r>
                  <a:rPr lang="en-US" dirty="0" smtClean="0"/>
                  <a:t> </a:t>
                </a:r>
                <a14:m>
                  <m:oMath xmlns:m="http://schemas.openxmlformats.org/officeDocument/2006/math">
                    <m:r>
                      <a:rPr lang="en-US" b="0" i="1"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rPr>
                      <m:t>≪512</m:t>
                    </m:r>
                    <m:r>
                      <a:rPr lang="en-US" b="0" i="0" smtClean="0">
                        <a:latin typeface="Cambria Math" panose="02040503050406030204" pitchFamily="18" charset="0"/>
                      </a:rPr>
                      <m:t> </m:t>
                    </m:r>
                  </m:oMath>
                </a14:m>
                <a:endParaRPr lang="en-US" dirty="0" smtClean="0"/>
              </a:p>
              <a:p>
                <a:pPr marL="0" indent="0">
                  <a:buNone/>
                </a:pPr>
                <a:endParaRPr lang="en-US" dirty="0" smtClean="0"/>
              </a:p>
              <a:p>
                <a:r>
                  <a:rPr lang="en-US" dirty="0" smtClean="0"/>
                  <a:t>Structures are shown in a frame that is co-moving </a:t>
                </a:r>
                <a:r>
                  <a:rPr lang="en-US" dirty="0" smtClean="0">
                    <a:sym typeface="Wingdings" panose="05000000000000000000" pitchFamily="2" charset="2"/>
                  </a:rPr>
                  <a:t> </a:t>
                </a:r>
                <a:r>
                  <a:rPr lang="en-US" dirty="0" smtClean="0">
                    <a:solidFill>
                      <a:srgbClr val="FF0000"/>
                    </a:solidFill>
                  </a:rPr>
                  <a:t>time evolution is shown</a:t>
                </a:r>
                <a:r>
                  <a:rPr lang="en-US" dirty="0" smtClean="0"/>
                  <a:t>.</a:t>
                </a:r>
              </a:p>
              <a:p>
                <a:pPr marL="0" indent="0">
                  <a:buNone/>
                </a:pPr>
                <a:endParaRPr lang="en-US" dirty="0" smtClean="0"/>
              </a:p>
              <a:p>
                <a:r>
                  <a:rPr lang="en-US" dirty="0" smtClean="0"/>
                  <a:t>Possibly </a:t>
                </a:r>
                <a:r>
                  <a:rPr lang="en-US" dirty="0" smtClean="0">
                    <a:solidFill>
                      <a:srgbClr val="FF0000"/>
                    </a:solidFill>
                  </a:rPr>
                  <a:t>useful</a:t>
                </a:r>
                <a:r>
                  <a:rPr lang="en-US" dirty="0" smtClean="0"/>
                  <a:t> for </a:t>
                </a:r>
                <a:r>
                  <a:rPr lang="en-US" dirty="0" smtClean="0">
                    <a:solidFill>
                      <a:srgbClr val="FF0000"/>
                    </a:solidFill>
                  </a:rPr>
                  <a:t>forecasting</a:t>
                </a:r>
                <a:r>
                  <a:rPr lang="en-US" dirty="0" smtClean="0"/>
                  <a:t> </a:t>
                </a:r>
                <a:r>
                  <a:rPr lang="en-US" dirty="0" smtClean="0">
                    <a:solidFill>
                      <a:srgbClr val="FF0000"/>
                    </a:solidFill>
                  </a:rPr>
                  <a:t>other phenomena </a:t>
                </a:r>
                <a:r>
                  <a:rPr lang="en-US" dirty="0" smtClean="0"/>
                  <a:t>such as Solar flares or Sunspots.</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717" t="-956"/>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692124"/>
          </a:xfrm>
        </p:spPr>
        <p:txBody>
          <a:bodyPr/>
          <a:lstStyle/>
          <a:p>
            <a:pPr algn="ctr"/>
            <a:r>
              <a:rPr lang="en-US" dirty="0" smtClean="0"/>
              <a:t>Why History Maps ?</a:t>
            </a:r>
            <a:endParaRPr lang="en-US" dirty="0"/>
          </a:p>
        </p:txBody>
      </p:sp>
    </p:spTree>
    <p:extLst>
      <p:ext uri="{BB962C8B-B14F-4D97-AF65-F5344CB8AC3E}">
        <p14:creationId xmlns:p14="http://schemas.microsoft.com/office/powerpoint/2010/main" val="275039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0"/>
            <a:ext cx="11041200" cy="6120000"/>
          </a:xfrm>
        </p:spPr>
        <p:txBody>
          <a:bodyPr anchor="ctr">
            <a:normAutofit/>
          </a:bodyPr>
          <a:lstStyle/>
          <a:p>
            <a:pPr marL="0" indent="0" algn="ctr">
              <a:buNone/>
            </a:pPr>
            <a:r>
              <a:rPr lang="en-US" sz="3400" dirty="0" smtClean="0"/>
              <a:t>Conclusion</a:t>
            </a:r>
            <a:endParaRPr lang="en-US" sz="3400" dirty="0"/>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Tree>
    <p:extLst>
      <p:ext uri="{BB962C8B-B14F-4D97-AF65-F5344CB8AC3E}">
        <p14:creationId xmlns:p14="http://schemas.microsoft.com/office/powerpoint/2010/main" val="33232141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158240"/>
            <a:ext cx="11041200" cy="4961760"/>
          </a:xfrm>
        </p:spPr>
        <p:txBody>
          <a:bodyPr>
            <a:normAutofit/>
          </a:bodyPr>
          <a:lstStyle/>
          <a:p>
            <a:pPr marL="457200" indent="-457200">
              <a:buFont typeface="+mj-lt"/>
              <a:buAutoNum type="arabicPeriod"/>
            </a:pPr>
            <a:endParaRPr lang="en-US" dirty="0" smtClean="0"/>
          </a:p>
          <a:p>
            <a:pPr marL="457200" indent="-457200">
              <a:buFont typeface="+mj-lt"/>
              <a:buAutoNum type="arabicPeriod"/>
            </a:pPr>
            <a:r>
              <a:rPr lang="en-US" dirty="0" smtClean="0"/>
              <a:t>Enhanced, clean and </a:t>
            </a:r>
            <a:r>
              <a:rPr lang="en-US" dirty="0" smtClean="0">
                <a:solidFill>
                  <a:srgbClr val="FF0000"/>
                </a:solidFill>
              </a:rPr>
              <a:t>processed SDO </a:t>
            </a:r>
            <a:r>
              <a:rPr lang="en-US" dirty="0" smtClean="0"/>
              <a:t>data and </a:t>
            </a:r>
            <a:r>
              <a:rPr lang="en-US" dirty="0" smtClean="0">
                <a:solidFill>
                  <a:srgbClr val="FF0000"/>
                </a:solidFill>
              </a:rPr>
              <a:t>CACTUS/LASCO</a:t>
            </a:r>
            <a:r>
              <a:rPr lang="en-US" dirty="0" smtClean="0"/>
              <a:t> catalogs</a:t>
            </a:r>
            <a:endParaRPr lang="el-GR" dirty="0" smtClean="0"/>
          </a:p>
          <a:p>
            <a:pPr marL="457200" indent="-457200">
              <a:buFont typeface="+mj-lt"/>
              <a:buAutoNum type="arabicPeriod"/>
            </a:pPr>
            <a:endParaRPr lang="en-US" dirty="0" smtClean="0"/>
          </a:p>
          <a:p>
            <a:pPr marL="457200" indent="-457200">
              <a:buFont typeface="+mj-lt"/>
              <a:buAutoNum type="arabicPeriod"/>
            </a:pPr>
            <a:r>
              <a:rPr lang="en-US" dirty="0" smtClean="0"/>
              <a:t>Created multiple CNN models, with the best obtaining </a:t>
            </a:r>
            <a:r>
              <a:rPr lang="en-US" dirty="0" smtClean="0">
                <a:solidFill>
                  <a:srgbClr val="FF0000"/>
                </a:solidFill>
              </a:rPr>
              <a:t>76.6% prediction</a:t>
            </a:r>
            <a:r>
              <a:rPr lang="en-US" dirty="0" smtClean="0"/>
              <a:t> on CMEs and </a:t>
            </a:r>
            <a:r>
              <a:rPr lang="en-US" dirty="0" smtClean="0">
                <a:solidFill>
                  <a:srgbClr val="FF0000"/>
                </a:solidFill>
              </a:rPr>
              <a:t>83.5% classification </a:t>
            </a:r>
            <a:r>
              <a:rPr lang="en-US" dirty="0" smtClean="0"/>
              <a:t>between CME and halo-CME.</a:t>
            </a:r>
            <a:endParaRPr lang="el-GR" dirty="0" smtClean="0"/>
          </a:p>
          <a:p>
            <a:pPr marL="457200" indent="-457200">
              <a:buFont typeface="+mj-lt"/>
              <a:buAutoNum type="arabicPeriod"/>
            </a:pPr>
            <a:endParaRPr lang="en-US" dirty="0" smtClean="0"/>
          </a:p>
          <a:p>
            <a:pPr marL="457200" indent="-457200">
              <a:buFont typeface="+mj-lt"/>
              <a:buAutoNum type="arabicPeriod"/>
            </a:pPr>
            <a:r>
              <a:rPr lang="en-US" dirty="0" smtClean="0"/>
              <a:t>Created </a:t>
            </a:r>
            <a:r>
              <a:rPr lang="en-US" dirty="0"/>
              <a:t>a</a:t>
            </a:r>
            <a:r>
              <a:rPr lang="en-US" dirty="0" smtClean="0"/>
              <a:t> </a:t>
            </a:r>
            <a:r>
              <a:rPr lang="en-US" dirty="0" smtClean="0">
                <a:solidFill>
                  <a:srgbClr val="FF0000"/>
                </a:solidFill>
              </a:rPr>
              <a:t>pre-processing tool </a:t>
            </a:r>
            <a:r>
              <a:rPr lang="en-US" dirty="0" smtClean="0"/>
              <a:t>that derives “</a:t>
            </a:r>
            <a:r>
              <a:rPr lang="en-US" dirty="0" smtClean="0">
                <a:solidFill>
                  <a:srgbClr val="FF0000"/>
                </a:solidFill>
              </a:rPr>
              <a:t>History Maps</a:t>
            </a:r>
            <a:r>
              <a:rPr lang="en-US" dirty="0" smtClean="0"/>
              <a:t>” (HM). </a:t>
            </a:r>
            <a:r>
              <a:rPr lang="en-US" dirty="0"/>
              <a:t>P</a:t>
            </a:r>
            <a:r>
              <a:rPr lang="en-US" dirty="0" smtClean="0"/>
              <a:t>ossibly useful in future Machine learning research and Solar data analysis.</a:t>
            </a:r>
          </a:p>
          <a:p>
            <a:pPr marL="457200" indent="-457200">
              <a:buFont typeface="+mj-lt"/>
              <a:buAutoNum type="arabicPeriod"/>
            </a:pPr>
            <a:endParaRPr lang="en-US" dirty="0"/>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491464"/>
          </a:xfrm>
        </p:spPr>
        <p:txBody>
          <a:bodyPr>
            <a:normAutofit fontScale="90000"/>
          </a:bodyPr>
          <a:lstStyle/>
          <a:p>
            <a:pPr algn="ctr"/>
            <a:r>
              <a:rPr lang="en-US" dirty="0" smtClean="0"/>
              <a:t>Summary</a:t>
            </a:r>
            <a:endParaRPr lang="en-US" dirty="0"/>
          </a:p>
        </p:txBody>
      </p:sp>
    </p:spTree>
    <p:extLst>
      <p:ext uri="{BB962C8B-B14F-4D97-AF65-F5344CB8AC3E}">
        <p14:creationId xmlns:p14="http://schemas.microsoft.com/office/powerpoint/2010/main" val="24277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692124"/>
          </a:xfrm>
        </p:spPr>
        <p:txBody>
          <a:bodyPr/>
          <a:lstStyle/>
          <a:p>
            <a:pPr algn="ctr"/>
            <a:r>
              <a:rPr lang="en-US" dirty="0" smtClean="0"/>
              <a:t>What can cause this disaster?</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970" y="1359233"/>
            <a:ext cx="5476399" cy="449542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821778" y="897568"/>
            <a:ext cx="4549643" cy="461665"/>
          </a:xfrm>
          <a:prstGeom prst="rect">
            <a:avLst/>
          </a:prstGeom>
          <a:noFill/>
        </p:spPr>
        <p:txBody>
          <a:bodyPr wrap="none" rtlCol="0">
            <a:spAutoFit/>
          </a:bodyPr>
          <a:lstStyle/>
          <a:p>
            <a:pPr algn="ctr"/>
            <a:r>
              <a:rPr lang="en-US" sz="2400" dirty="0" smtClean="0">
                <a:solidFill>
                  <a:srgbClr val="000000"/>
                </a:solidFill>
              </a:rPr>
              <a:t>Coronal Mass Ejections (CMEs)</a:t>
            </a:r>
            <a:endParaRPr lang="en-US" sz="2400" dirty="0">
              <a:solidFill>
                <a:srgbClr val="000000"/>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177" y="1354660"/>
            <a:ext cx="4500000" cy="450000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0" y="5915871"/>
            <a:ext cx="4650632" cy="307777"/>
          </a:xfrm>
          <a:prstGeom prst="rect">
            <a:avLst/>
          </a:prstGeom>
          <a:noFill/>
        </p:spPr>
        <p:txBody>
          <a:bodyPr wrap="none" rtlCol="0">
            <a:spAutoFit/>
          </a:bodyPr>
          <a:lstStyle/>
          <a:p>
            <a:pPr algn="ctr"/>
            <a:r>
              <a:rPr lang="en-US" sz="1400" dirty="0" smtClean="0">
                <a:solidFill>
                  <a:srgbClr val="000000"/>
                </a:solidFill>
              </a:rPr>
              <a:t>*Figure Courtesy: NASA/ESA, SDO and SOHO satellites</a:t>
            </a:r>
            <a:endParaRPr lang="en-US" sz="1400" dirty="0">
              <a:solidFill>
                <a:srgbClr val="000000"/>
              </a:solidFill>
            </a:endParaRPr>
          </a:p>
        </p:txBody>
      </p:sp>
    </p:spTree>
    <p:extLst>
      <p:ext uri="{BB962C8B-B14F-4D97-AF65-F5344CB8AC3E}">
        <p14:creationId xmlns:p14="http://schemas.microsoft.com/office/powerpoint/2010/main" val="1118014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504891"/>
          </a:xfrm>
        </p:spPr>
        <p:txBody>
          <a:bodyPr>
            <a:normAutofit fontScale="90000"/>
          </a:bodyPr>
          <a:lstStyle/>
          <a:p>
            <a:pPr algn="ctr"/>
            <a:r>
              <a:rPr lang="en-US" dirty="0" smtClean="0"/>
              <a:t>Future Proposal</a:t>
            </a:r>
            <a:endParaRPr lang="en-US" dirty="0"/>
          </a:p>
        </p:txBody>
      </p:sp>
      <mc:AlternateContent xmlns:mc="http://schemas.openxmlformats.org/markup-compatibility/2006" xmlns:a14="http://schemas.microsoft.com/office/drawing/2010/main">
        <mc:Choice Requires="a14">
          <p:sp>
            <p:nvSpPr>
              <p:cNvPr id="97" name="TextBox 96"/>
              <p:cNvSpPr txBox="1"/>
              <p:nvPr/>
            </p:nvSpPr>
            <p:spPr>
              <a:xfrm>
                <a:off x="1038785" y="1474130"/>
                <a:ext cx="1063048" cy="707886"/>
              </a:xfrm>
              <a:prstGeom prst="rect">
                <a:avLst/>
              </a:prstGeom>
              <a:noFill/>
            </p:spPr>
            <p:txBody>
              <a:bodyPr wrap="non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Input</a:t>
                </a:r>
              </a:p>
              <a:p>
                <a:pPr algn="ctr"/>
                <a14:m>
                  <m:oMathPara xmlns:m="http://schemas.openxmlformats.org/officeDocument/2006/math">
                    <m:oMathParaPr>
                      <m:jc m:val="centerGroup"/>
                    </m:oMathParaPr>
                    <m:oMath xmlns:m="http://schemas.openxmlformats.org/officeDocument/2006/math">
                      <m:d>
                        <m:dPr>
                          <m:begChr m:val="["/>
                          <m:endChr m:val="]"/>
                          <m:ctrlPr>
                            <a:rPr lang="en-US" sz="2000" i="1" dirty="0" smtClean="0">
                              <a:solidFill>
                                <a:prstClr val="black"/>
                              </a:solidFill>
                              <a:latin typeface="Cambria Math" panose="02040503050406030204" pitchFamily="18" charset="0"/>
                            </a:rPr>
                          </m:ctrlPr>
                        </m:dPr>
                        <m:e>
                          <m:r>
                            <a:rPr lang="en-US" sz="2000" i="1" dirty="0" smtClean="0">
                              <a:solidFill>
                                <a:prstClr val="black"/>
                              </a:solidFill>
                              <a:latin typeface="Cambria Math" panose="02040503050406030204" pitchFamily="18" charset="0"/>
                            </a:rPr>
                            <m:t>𝐶</m:t>
                          </m:r>
                          <m:r>
                            <a:rPr lang="en-US" sz="2000" i="1" dirty="0" smtClean="0">
                              <a:solidFill>
                                <a:prstClr val="black"/>
                              </a:solidFill>
                              <a:latin typeface="Cambria Math" panose="02040503050406030204" pitchFamily="18" charset="0"/>
                            </a:rPr>
                            <m:t>,</m:t>
                          </m:r>
                          <m:r>
                            <a:rPr lang="en-US" sz="2000" i="1" dirty="0" smtClean="0">
                              <a:solidFill>
                                <a:prstClr val="black"/>
                              </a:solidFill>
                              <a:latin typeface="Cambria Math" panose="02040503050406030204" pitchFamily="18" charset="0"/>
                            </a:rPr>
                            <m:t>𝑥</m:t>
                          </m:r>
                          <m:r>
                            <a:rPr lang="en-US" sz="2000" i="1" dirty="0" smtClean="0">
                              <a:solidFill>
                                <a:prstClr val="black"/>
                              </a:solidFill>
                              <a:latin typeface="Cambria Math" panose="02040503050406030204" pitchFamily="18" charset="0"/>
                            </a:rPr>
                            <m:t>,</m:t>
                          </m:r>
                          <m:r>
                            <a:rPr lang="en-US" sz="2000" i="1" dirty="0" smtClean="0">
                              <a:solidFill>
                                <a:prstClr val="black"/>
                              </a:solidFill>
                              <a:latin typeface="Cambria Math" panose="02040503050406030204" pitchFamily="18" charset="0"/>
                            </a:rPr>
                            <m:t>𝑦</m:t>
                          </m:r>
                        </m:e>
                      </m:d>
                    </m:oMath>
                  </m:oMathPara>
                </a14:m>
                <a:endParaRPr lang="en-US" sz="2000" dirty="0">
                  <a:solidFill>
                    <a:prstClr val="black"/>
                  </a:solidFill>
                  <a:latin typeface="Garamond Premr Pro" panose="02020402060506020403" pitchFamily="18"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1038785" y="1474130"/>
                <a:ext cx="1063048" cy="707886"/>
              </a:xfrm>
              <a:prstGeom prst="rect">
                <a:avLst/>
              </a:prstGeom>
              <a:blipFill>
                <a:blip r:embed="rId2"/>
                <a:stretch>
                  <a:fillRect t="-5172" b="-1724"/>
                </a:stretch>
              </a:blipFill>
            </p:spPr>
            <p:txBody>
              <a:bodyPr/>
              <a:lstStyle/>
              <a:p>
                <a:r>
                  <a:rPr lang="en-US">
                    <a:noFill/>
                  </a:rPr>
                  <a:t> </a:t>
                </a:r>
              </a:p>
            </p:txBody>
          </p:sp>
        </mc:Fallback>
      </mc:AlternateContent>
      <p:sp>
        <p:nvSpPr>
          <p:cNvPr id="98" name="Rectangle 97"/>
          <p:cNvSpPr/>
          <p:nvPr/>
        </p:nvSpPr>
        <p:spPr>
          <a:xfrm>
            <a:off x="842505" y="2388426"/>
            <a:ext cx="1549900"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99" name="Rectangle 98"/>
          <p:cNvSpPr/>
          <p:nvPr/>
        </p:nvSpPr>
        <p:spPr>
          <a:xfrm>
            <a:off x="2515234" y="2388426"/>
            <a:ext cx="3583453"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0" name="Rectangle 99"/>
          <p:cNvSpPr/>
          <p:nvPr/>
        </p:nvSpPr>
        <p:spPr>
          <a:xfrm>
            <a:off x="6291084" y="2388426"/>
            <a:ext cx="2076598"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1" name="TextBox 100"/>
          <p:cNvSpPr txBox="1"/>
          <p:nvPr/>
        </p:nvSpPr>
        <p:spPr>
          <a:xfrm>
            <a:off x="2712613" y="1477515"/>
            <a:ext cx="3188693" cy="707886"/>
          </a:xfrm>
          <a:prstGeom prst="rect">
            <a:avLst/>
          </a:prstGeom>
          <a:noFill/>
        </p:spPr>
        <p:txBody>
          <a:bodyPr wrap="non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Convolution Neural Network</a:t>
            </a:r>
          </a:p>
          <a:p>
            <a:pPr algn="ctr"/>
            <a:r>
              <a:rPr lang="en-US" sz="2000" dirty="0" smtClean="0">
                <a:solidFill>
                  <a:prstClr val="black"/>
                </a:solidFill>
                <a:latin typeface="Times New Roman" panose="02020603050405020304" pitchFamily="18" charset="0"/>
                <a:cs typeface="Times New Roman" panose="02020603050405020304" pitchFamily="18" charset="0"/>
              </a:rPr>
              <a:t>Feature Extraction</a:t>
            </a:r>
            <a:endParaRPr lang="en-US" sz="2000" dirty="0">
              <a:solidFill>
                <a:prstClr val="black"/>
              </a:solidFill>
              <a:latin typeface="Garamond Premr Pro" panose="02020402060506020403" pitchFamily="18" charset="0"/>
            </a:endParaRPr>
          </a:p>
        </p:txBody>
      </p:sp>
      <p:sp>
        <p:nvSpPr>
          <p:cNvPr id="102" name="TextBox 101"/>
          <p:cNvSpPr txBox="1"/>
          <p:nvPr/>
        </p:nvSpPr>
        <p:spPr>
          <a:xfrm>
            <a:off x="8900761" y="1474130"/>
            <a:ext cx="1874231" cy="707886"/>
          </a:xfrm>
          <a:prstGeom prst="rect">
            <a:avLst/>
          </a:prstGeom>
          <a:noFill/>
        </p:spPr>
        <p:txBody>
          <a:bodyPr wrap="non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Output</a:t>
            </a:r>
          </a:p>
          <a:p>
            <a:pPr algn="ctr"/>
            <a:r>
              <a:rPr lang="en-US" sz="2000" dirty="0" smtClean="0">
                <a:solidFill>
                  <a:prstClr val="black"/>
                </a:solidFill>
                <a:latin typeface="Times New Roman" panose="02020603050405020304" pitchFamily="18" charset="0"/>
                <a:cs typeface="Times New Roman" panose="02020603050405020304" pitchFamily="18" charset="0"/>
              </a:rPr>
              <a:t>CME / No CME</a:t>
            </a:r>
            <a:endParaRPr lang="en-US" sz="2000" dirty="0">
              <a:solidFill>
                <a:prstClr val="black"/>
              </a:solidFill>
              <a:latin typeface="Garamond Premr Pro" panose="02020402060506020403" pitchFamily="18" charset="0"/>
            </a:endParaRPr>
          </a:p>
        </p:txBody>
      </p:sp>
      <p:sp>
        <p:nvSpPr>
          <p:cNvPr id="103" name="Rectangle 102"/>
          <p:cNvSpPr/>
          <p:nvPr/>
        </p:nvSpPr>
        <p:spPr>
          <a:xfrm>
            <a:off x="8542660" y="2388426"/>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4" name="TextBox 103"/>
          <p:cNvSpPr txBox="1"/>
          <p:nvPr/>
        </p:nvSpPr>
        <p:spPr>
          <a:xfrm>
            <a:off x="5993564" y="1478676"/>
            <a:ext cx="2549096" cy="707886"/>
          </a:xfrm>
          <a:prstGeom prst="rect">
            <a:avLst/>
          </a:prstGeom>
          <a:noFill/>
        </p:spPr>
        <p:txBody>
          <a:bodyPr wrap="non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Dense Neural Network</a:t>
            </a:r>
          </a:p>
          <a:p>
            <a:pPr algn="ctr"/>
            <a:r>
              <a:rPr lang="en-US" sz="2000" dirty="0" smtClean="0">
                <a:solidFill>
                  <a:prstClr val="black"/>
                </a:solidFill>
                <a:latin typeface="Times New Roman" panose="02020603050405020304" pitchFamily="18" charset="0"/>
                <a:cs typeface="Times New Roman" panose="02020603050405020304" pitchFamily="18" charset="0"/>
              </a:rPr>
              <a:t>Classification</a:t>
            </a:r>
            <a:endParaRPr lang="en-US" sz="2000" dirty="0">
              <a:solidFill>
                <a:prstClr val="black"/>
              </a:solidFill>
              <a:latin typeface="Garamond Premr Pro" panose="02020402060506020403" pitchFamily="18" charset="0"/>
            </a:endParaRPr>
          </a:p>
        </p:txBody>
      </p:sp>
      <p:cxnSp>
        <p:nvCxnSpPr>
          <p:cNvPr id="105" name="Straight Connector 104"/>
          <p:cNvCxnSpPr>
            <a:endCxn id="99" idx="1"/>
          </p:cNvCxnSpPr>
          <p:nvPr/>
        </p:nvCxnSpPr>
        <p:spPr>
          <a:xfrm flipV="1">
            <a:off x="1414922" y="3664776"/>
            <a:ext cx="1100312" cy="541268"/>
          </a:xfrm>
          <a:prstGeom prst="line">
            <a:avLst/>
          </a:prstGeom>
          <a:noFill/>
          <a:ln w="6350" cap="flat" cmpd="sng" algn="ctr">
            <a:solidFill>
              <a:sysClr val="windowText" lastClr="000000"/>
            </a:solidFill>
            <a:prstDash val="solid"/>
            <a:miter lim="800000"/>
          </a:ln>
          <a:effectLst/>
        </p:spPr>
      </p:cxnSp>
      <p:cxnSp>
        <p:nvCxnSpPr>
          <p:cNvPr id="106" name="Straight Connector 105"/>
          <p:cNvCxnSpPr>
            <a:endCxn id="99" idx="1"/>
          </p:cNvCxnSpPr>
          <p:nvPr/>
        </p:nvCxnSpPr>
        <p:spPr>
          <a:xfrm>
            <a:off x="1327433" y="2890076"/>
            <a:ext cx="1187801" cy="774700"/>
          </a:xfrm>
          <a:prstGeom prst="line">
            <a:avLst/>
          </a:prstGeom>
          <a:noFill/>
          <a:ln w="6350" cap="flat" cmpd="sng" algn="ctr">
            <a:solidFill>
              <a:sysClr val="windowText" lastClr="000000"/>
            </a:solidFill>
            <a:prstDash val="solid"/>
            <a:miter lim="800000"/>
          </a:ln>
          <a:effectLst/>
        </p:spPr>
      </p:cxnSp>
      <p:cxnSp>
        <p:nvCxnSpPr>
          <p:cNvPr id="107" name="Straight Connector 106"/>
          <p:cNvCxnSpPr>
            <a:endCxn id="99" idx="1"/>
          </p:cNvCxnSpPr>
          <p:nvPr/>
        </p:nvCxnSpPr>
        <p:spPr>
          <a:xfrm flipV="1">
            <a:off x="1353508" y="3664776"/>
            <a:ext cx="1161726" cy="307920"/>
          </a:xfrm>
          <a:prstGeom prst="line">
            <a:avLst/>
          </a:prstGeom>
          <a:noFill/>
          <a:ln w="6350" cap="flat" cmpd="sng" algn="ctr">
            <a:solidFill>
              <a:sysClr val="windowText" lastClr="000000"/>
            </a:solidFill>
            <a:prstDash val="solid"/>
            <a:miter lim="800000"/>
          </a:ln>
          <a:effectLst/>
        </p:spPr>
      </p:cxnSp>
      <p:cxnSp>
        <p:nvCxnSpPr>
          <p:cNvPr id="108" name="Straight Connector 107"/>
          <p:cNvCxnSpPr>
            <a:endCxn id="99" idx="1"/>
          </p:cNvCxnSpPr>
          <p:nvPr/>
        </p:nvCxnSpPr>
        <p:spPr>
          <a:xfrm>
            <a:off x="1266019" y="3135760"/>
            <a:ext cx="1249215" cy="529016"/>
          </a:xfrm>
          <a:prstGeom prst="line">
            <a:avLst/>
          </a:prstGeom>
          <a:noFill/>
          <a:ln w="6350" cap="flat" cmpd="sng" algn="ctr">
            <a:solidFill>
              <a:sysClr val="windowText" lastClr="000000"/>
            </a:solidFill>
            <a:prstDash val="solid"/>
            <a:miter lim="800000"/>
          </a:ln>
          <a:effectLst/>
        </p:spPr>
      </p:cxnSp>
      <p:cxnSp>
        <p:nvCxnSpPr>
          <p:cNvPr id="109" name="Straight Arrow Connector 108"/>
          <p:cNvCxnSpPr>
            <a:endCxn id="99" idx="1"/>
          </p:cNvCxnSpPr>
          <p:nvPr/>
        </p:nvCxnSpPr>
        <p:spPr>
          <a:xfrm>
            <a:off x="1406344" y="3664314"/>
            <a:ext cx="1108890" cy="462"/>
          </a:xfrm>
          <a:prstGeom prst="straightConnector1">
            <a:avLst/>
          </a:prstGeom>
          <a:noFill/>
          <a:ln w="63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10" name="TextBox 109"/>
              <p:cNvSpPr txBox="1"/>
              <p:nvPr/>
            </p:nvSpPr>
            <p:spPr>
              <a:xfrm>
                <a:off x="5062010" y="3423745"/>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5062010" y="3423745"/>
                <a:ext cx="410689" cy="369332"/>
              </a:xfrm>
              <a:prstGeom prst="rect">
                <a:avLst/>
              </a:prstGeom>
              <a:blipFill>
                <a:blip r:embed="rId3"/>
                <a:stretch>
                  <a:fillRect/>
                </a:stretch>
              </a:blipFill>
            </p:spPr>
            <p:txBody>
              <a:bodyPr/>
              <a:lstStyle/>
              <a:p>
                <a:r>
                  <a:rPr lang="en-US">
                    <a:noFill/>
                  </a:rPr>
                  <a:t> </a:t>
                </a:r>
              </a:p>
            </p:txBody>
          </p:sp>
        </mc:Fallback>
      </mc:AlternateContent>
      <p:cxnSp>
        <p:nvCxnSpPr>
          <p:cNvPr id="111" name="Straight Arrow Connector 110"/>
          <p:cNvCxnSpPr>
            <a:endCxn id="112" idx="2"/>
          </p:cNvCxnSpPr>
          <p:nvPr/>
        </p:nvCxnSpPr>
        <p:spPr>
          <a:xfrm>
            <a:off x="5563573" y="3634548"/>
            <a:ext cx="803391" cy="0"/>
          </a:xfrm>
          <a:prstGeom prst="straightConnector1">
            <a:avLst/>
          </a:prstGeom>
          <a:noFill/>
          <a:ln w="6350" cap="flat" cmpd="sng" algn="ctr">
            <a:solidFill>
              <a:sysClr val="windowText" lastClr="000000"/>
            </a:solidFill>
            <a:prstDash val="solid"/>
            <a:miter lim="800000"/>
            <a:tailEnd type="triangle"/>
          </a:ln>
          <a:effectLst/>
        </p:spPr>
      </p:cxnSp>
      <p:sp>
        <p:nvSpPr>
          <p:cNvPr id="112" name="Flowchart: Connector 111"/>
          <p:cNvSpPr/>
          <p:nvPr/>
        </p:nvSpPr>
        <p:spPr>
          <a:xfrm>
            <a:off x="6366964" y="3405948"/>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3" name="Flowchart: Connector 112"/>
          <p:cNvSpPr/>
          <p:nvPr/>
        </p:nvSpPr>
        <p:spPr>
          <a:xfrm>
            <a:off x="6366964" y="4091748"/>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4" name="Flowchart: Connector 113"/>
          <p:cNvSpPr/>
          <p:nvPr/>
        </p:nvSpPr>
        <p:spPr>
          <a:xfrm>
            <a:off x="7022151" y="366354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5" name="Flowchart: Connector 114"/>
          <p:cNvSpPr/>
          <p:nvPr/>
        </p:nvSpPr>
        <p:spPr>
          <a:xfrm>
            <a:off x="6367753" y="2726743"/>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6" name="Flowchart: Connector 115"/>
          <p:cNvSpPr/>
          <p:nvPr/>
        </p:nvSpPr>
        <p:spPr>
          <a:xfrm>
            <a:off x="7027284" y="2955343"/>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p:cNvSpPr txBox="1"/>
              <p:nvPr/>
            </p:nvSpPr>
            <p:spPr>
              <a:xfrm>
                <a:off x="7671748" y="3455076"/>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7671748" y="3455076"/>
                <a:ext cx="410689" cy="369332"/>
              </a:xfrm>
              <a:prstGeom prst="rect">
                <a:avLst/>
              </a:prstGeom>
              <a:blipFill>
                <a:blip r:embed="rId4"/>
                <a:stretch>
                  <a:fillRect/>
                </a:stretch>
              </a:blipFill>
            </p:spPr>
            <p:txBody>
              <a:bodyPr/>
              <a:lstStyle/>
              <a:p>
                <a:r>
                  <a:rPr lang="en-US">
                    <a:noFill/>
                  </a:rPr>
                  <a:t> </a:t>
                </a:r>
              </a:p>
            </p:txBody>
          </p:sp>
        </mc:Fallback>
      </mc:AlternateContent>
      <p:cxnSp>
        <p:nvCxnSpPr>
          <p:cNvPr id="118" name="Straight Arrow Connector 117"/>
          <p:cNvCxnSpPr>
            <a:stCxn id="117" idx="3"/>
          </p:cNvCxnSpPr>
          <p:nvPr/>
        </p:nvCxnSpPr>
        <p:spPr>
          <a:xfrm>
            <a:off x="8082437" y="3639742"/>
            <a:ext cx="707573" cy="1824"/>
          </a:xfrm>
          <a:prstGeom prst="straightConnector1">
            <a:avLst/>
          </a:prstGeom>
          <a:noFill/>
          <a:ln w="6350" cap="flat" cmpd="sng" algn="ctr">
            <a:solidFill>
              <a:sysClr val="windowText" lastClr="000000"/>
            </a:solidFill>
            <a:prstDash val="solid"/>
            <a:miter lim="800000"/>
            <a:tailEnd type="triangle"/>
          </a:ln>
          <a:effectLst/>
        </p:spPr>
      </p:cxnSp>
      <p:sp>
        <p:nvSpPr>
          <p:cNvPr id="119" name="TextBox 118"/>
          <p:cNvSpPr txBox="1"/>
          <p:nvPr/>
        </p:nvSpPr>
        <p:spPr>
          <a:xfrm>
            <a:off x="8790010" y="3224471"/>
            <a:ext cx="617477" cy="369332"/>
          </a:xfrm>
          <a:prstGeom prst="rect">
            <a:avLst/>
          </a:prstGeom>
          <a:noFill/>
        </p:spPr>
        <p:txBody>
          <a:bodyPr wrap="none" rtlCol="0">
            <a:spAutoFit/>
          </a:bodyPr>
          <a:lstStyle/>
          <a:p>
            <a:r>
              <a:rPr lang="en-US" dirty="0" smtClean="0">
                <a:solidFill>
                  <a:prstClr val="black"/>
                </a:solidFill>
                <a:latin typeface="Calibri" panose="020F0502020204030204"/>
              </a:rPr>
              <a:t>CME</a:t>
            </a:r>
            <a:endParaRPr lang="en-US" dirty="0">
              <a:solidFill>
                <a:prstClr val="black"/>
              </a:solidFill>
              <a:latin typeface="Calibri" panose="020F0502020204030204"/>
            </a:endParaRPr>
          </a:p>
        </p:txBody>
      </p:sp>
      <p:sp>
        <p:nvSpPr>
          <p:cNvPr id="120" name="TextBox 119"/>
          <p:cNvSpPr txBox="1"/>
          <p:nvPr/>
        </p:nvSpPr>
        <p:spPr>
          <a:xfrm>
            <a:off x="8687424" y="3719629"/>
            <a:ext cx="941283" cy="369332"/>
          </a:xfrm>
          <a:prstGeom prst="rect">
            <a:avLst/>
          </a:prstGeom>
          <a:noFill/>
        </p:spPr>
        <p:txBody>
          <a:bodyPr wrap="none" rtlCol="0">
            <a:spAutoFit/>
          </a:bodyPr>
          <a:lstStyle/>
          <a:p>
            <a:r>
              <a:rPr lang="en-US" dirty="0" smtClean="0">
                <a:solidFill>
                  <a:prstClr val="black"/>
                </a:solidFill>
                <a:latin typeface="Calibri" panose="020F0502020204030204"/>
              </a:rPr>
              <a:t>No CME</a:t>
            </a:r>
            <a:endParaRPr lang="en-US" dirty="0">
              <a:solidFill>
                <a:prstClr val="black"/>
              </a:solidFill>
              <a:latin typeface="Calibri" panose="020F0502020204030204"/>
            </a:endParaRPr>
          </a:p>
        </p:txBody>
      </p:sp>
      <p:cxnSp>
        <p:nvCxnSpPr>
          <p:cNvPr id="121" name="Straight Connector 120"/>
          <p:cNvCxnSpPr>
            <a:stCxn id="115" idx="6"/>
            <a:endCxn id="116" idx="2"/>
          </p:cNvCxnSpPr>
          <p:nvPr/>
        </p:nvCxnSpPr>
        <p:spPr>
          <a:xfrm>
            <a:off x="6824953" y="2955343"/>
            <a:ext cx="202331" cy="228600"/>
          </a:xfrm>
          <a:prstGeom prst="line">
            <a:avLst/>
          </a:prstGeom>
          <a:noFill/>
          <a:ln w="6350" cap="flat" cmpd="sng" algn="ctr">
            <a:solidFill>
              <a:sysClr val="windowText" lastClr="000000"/>
            </a:solidFill>
            <a:prstDash val="solid"/>
            <a:miter lim="800000"/>
          </a:ln>
          <a:effectLst/>
        </p:spPr>
      </p:cxnSp>
      <p:cxnSp>
        <p:nvCxnSpPr>
          <p:cNvPr id="122" name="Straight Connector 121"/>
          <p:cNvCxnSpPr>
            <a:stCxn id="112" idx="6"/>
            <a:endCxn id="116" idx="2"/>
          </p:cNvCxnSpPr>
          <p:nvPr/>
        </p:nvCxnSpPr>
        <p:spPr>
          <a:xfrm flipV="1">
            <a:off x="6824164" y="3183943"/>
            <a:ext cx="203120" cy="450605"/>
          </a:xfrm>
          <a:prstGeom prst="line">
            <a:avLst/>
          </a:prstGeom>
          <a:noFill/>
          <a:ln w="6350" cap="flat" cmpd="sng" algn="ctr">
            <a:solidFill>
              <a:sysClr val="windowText" lastClr="000000"/>
            </a:solidFill>
            <a:prstDash val="solid"/>
            <a:miter lim="800000"/>
          </a:ln>
          <a:effectLst/>
        </p:spPr>
      </p:cxnSp>
      <p:cxnSp>
        <p:nvCxnSpPr>
          <p:cNvPr id="123" name="Straight Connector 122"/>
          <p:cNvCxnSpPr>
            <a:stCxn id="113" idx="6"/>
            <a:endCxn id="116" idx="2"/>
          </p:cNvCxnSpPr>
          <p:nvPr/>
        </p:nvCxnSpPr>
        <p:spPr>
          <a:xfrm flipV="1">
            <a:off x="6824164" y="3183943"/>
            <a:ext cx="203120" cy="1136405"/>
          </a:xfrm>
          <a:prstGeom prst="line">
            <a:avLst/>
          </a:prstGeom>
          <a:noFill/>
          <a:ln w="6350" cap="flat" cmpd="sng" algn="ctr">
            <a:solidFill>
              <a:sysClr val="windowText" lastClr="000000"/>
            </a:solidFill>
            <a:prstDash val="solid"/>
            <a:miter lim="800000"/>
          </a:ln>
          <a:effectLst/>
        </p:spPr>
      </p:cxnSp>
      <p:cxnSp>
        <p:nvCxnSpPr>
          <p:cNvPr id="124" name="Straight Connector 123"/>
          <p:cNvCxnSpPr>
            <a:stCxn id="115" idx="6"/>
            <a:endCxn id="114" idx="2"/>
          </p:cNvCxnSpPr>
          <p:nvPr/>
        </p:nvCxnSpPr>
        <p:spPr>
          <a:xfrm>
            <a:off x="6824953" y="2955343"/>
            <a:ext cx="197198" cy="936804"/>
          </a:xfrm>
          <a:prstGeom prst="line">
            <a:avLst/>
          </a:prstGeom>
          <a:noFill/>
          <a:ln w="6350" cap="flat" cmpd="sng" algn="ctr">
            <a:solidFill>
              <a:sysClr val="windowText" lastClr="000000"/>
            </a:solidFill>
            <a:prstDash val="solid"/>
            <a:miter lim="800000"/>
          </a:ln>
          <a:effectLst/>
        </p:spPr>
      </p:cxnSp>
      <p:cxnSp>
        <p:nvCxnSpPr>
          <p:cNvPr id="125" name="Straight Connector 124"/>
          <p:cNvCxnSpPr>
            <a:stCxn id="112" idx="6"/>
            <a:endCxn id="114" idx="2"/>
          </p:cNvCxnSpPr>
          <p:nvPr/>
        </p:nvCxnSpPr>
        <p:spPr>
          <a:xfrm>
            <a:off x="6824164" y="3634548"/>
            <a:ext cx="197987" cy="257599"/>
          </a:xfrm>
          <a:prstGeom prst="line">
            <a:avLst/>
          </a:prstGeom>
          <a:noFill/>
          <a:ln w="6350" cap="flat" cmpd="sng" algn="ctr">
            <a:solidFill>
              <a:sysClr val="windowText" lastClr="000000"/>
            </a:solidFill>
            <a:prstDash val="solid"/>
            <a:miter lim="800000"/>
          </a:ln>
          <a:effectLst/>
        </p:spPr>
      </p:cxnSp>
      <p:cxnSp>
        <p:nvCxnSpPr>
          <p:cNvPr id="126" name="Straight Connector 125"/>
          <p:cNvCxnSpPr>
            <a:stCxn id="113" idx="6"/>
            <a:endCxn id="114" idx="2"/>
          </p:cNvCxnSpPr>
          <p:nvPr/>
        </p:nvCxnSpPr>
        <p:spPr>
          <a:xfrm flipV="1">
            <a:off x="6824164" y="3892147"/>
            <a:ext cx="197987" cy="428201"/>
          </a:xfrm>
          <a:prstGeom prst="line">
            <a:avLst/>
          </a:prstGeom>
          <a:noFill/>
          <a:ln w="6350" cap="flat" cmpd="sng" algn="ctr">
            <a:solidFill>
              <a:sysClr val="windowText" lastClr="000000"/>
            </a:solidFill>
            <a:prstDash val="solid"/>
            <a:miter lim="800000"/>
          </a:ln>
          <a:effectLst/>
        </p:spPr>
      </p:cxnSp>
      <p:pic>
        <p:nvPicPr>
          <p:cNvPr id="127" name="Picture 126"/>
          <p:cNvPicPr>
            <a:picLocks noChangeAspect="1"/>
          </p:cNvPicPr>
          <p:nvPr/>
        </p:nvPicPr>
        <p:blipFill>
          <a:blip r:embed="rId5"/>
          <a:stretch>
            <a:fillRect/>
          </a:stretch>
        </p:blipFill>
        <p:spPr>
          <a:xfrm>
            <a:off x="9613851" y="3784907"/>
            <a:ext cx="293464" cy="275085"/>
          </a:xfrm>
          <a:prstGeom prst="rect">
            <a:avLst/>
          </a:prstGeom>
        </p:spPr>
      </p:pic>
      <p:pic>
        <p:nvPicPr>
          <p:cNvPr id="128" name="Picture 127"/>
          <p:cNvPicPr>
            <a:picLocks noChangeAspect="1"/>
          </p:cNvPicPr>
          <p:nvPr/>
        </p:nvPicPr>
        <p:blipFill>
          <a:blip r:embed="rId6"/>
          <a:stretch>
            <a:fillRect/>
          </a:stretch>
        </p:blipFill>
        <p:spPr>
          <a:xfrm>
            <a:off x="9617619" y="3280361"/>
            <a:ext cx="253469" cy="269784"/>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3635" y="3115481"/>
            <a:ext cx="1097666" cy="1097666"/>
          </a:xfrm>
          <a:prstGeom prst="rect">
            <a:avLst/>
          </a:prstGeom>
          <a:ln>
            <a:noFill/>
          </a:ln>
          <a:effectLst>
            <a:outerShdw blurRad="190500" algn="tl" rotWithShape="0">
              <a:srgbClr val="000000">
                <a:alpha val="70000"/>
              </a:srgbClr>
            </a:outerShdw>
          </a:effectLst>
        </p:spPr>
      </p:pic>
      <p:pic>
        <p:nvPicPr>
          <p:cNvPr id="130" name="Picture 129"/>
          <p:cNvPicPr>
            <a:picLocks noChangeAspect="1"/>
          </p:cNvPicPr>
          <p:nvPr/>
        </p:nvPicPr>
        <p:blipFill>
          <a:blip r:embed="rId8"/>
          <a:stretch>
            <a:fillRect/>
          </a:stretch>
        </p:blipFill>
        <p:spPr>
          <a:xfrm>
            <a:off x="1042164" y="2783577"/>
            <a:ext cx="397179" cy="1299042"/>
          </a:xfrm>
          <a:prstGeom prst="rect">
            <a:avLst/>
          </a:prstGeom>
        </p:spPr>
      </p:pic>
      <p:pic>
        <p:nvPicPr>
          <p:cNvPr id="131" name="Picture 130"/>
          <p:cNvPicPr>
            <a:picLocks noChangeAspect="1"/>
          </p:cNvPicPr>
          <p:nvPr/>
        </p:nvPicPr>
        <p:blipFill>
          <a:blip r:embed="rId8"/>
          <a:stretch>
            <a:fillRect/>
          </a:stretch>
        </p:blipFill>
        <p:spPr>
          <a:xfrm>
            <a:off x="1042165" y="2944410"/>
            <a:ext cx="397179" cy="1299042"/>
          </a:xfrm>
          <a:prstGeom prst="rect">
            <a:avLst/>
          </a:prstGeom>
        </p:spPr>
      </p:pic>
      <p:pic>
        <p:nvPicPr>
          <p:cNvPr id="132" name="Picture 131"/>
          <p:cNvPicPr>
            <a:picLocks noChangeAspect="1"/>
          </p:cNvPicPr>
          <p:nvPr/>
        </p:nvPicPr>
        <p:blipFill>
          <a:blip r:embed="rId8"/>
          <a:stretch>
            <a:fillRect/>
          </a:stretch>
        </p:blipFill>
        <p:spPr>
          <a:xfrm>
            <a:off x="1043287" y="3099700"/>
            <a:ext cx="397179" cy="1299042"/>
          </a:xfrm>
          <a:prstGeom prst="rect">
            <a:avLst/>
          </a:prstGeom>
        </p:spPr>
      </p:pic>
      <p:pic>
        <p:nvPicPr>
          <p:cNvPr id="133" name="Picture 132"/>
          <p:cNvPicPr>
            <a:picLocks noChangeAspect="1"/>
          </p:cNvPicPr>
          <p:nvPr/>
        </p:nvPicPr>
        <p:blipFill>
          <a:blip r:embed="rId8"/>
          <a:stretch>
            <a:fillRect/>
          </a:stretch>
        </p:blipFill>
        <p:spPr>
          <a:xfrm>
            <a:off x="1039599" y="3272928"/>
            <a:ext cx="397179" cy="1299042"/>
          </a:xfrm>
          <a:prstGeom prst="rect">
            <a:avLst/>
          </a:prstGeom>
        </p:spPr>
      </p:pic>
      <p:pic>
        <p:nvPicPr>
          <p:cNvPr id="134" name="Picture 133"/>
          <p:cNvPicPr>
            <a:picLocks noChangeAspect="1"/>
          </p:cNvPicPr>
          <p:nvPr/>
        </p:nvPicPr>
        <p:blipFill>
          <a:blip r:embed="rId8"/>
          <a:stretch>
            <a:fillRect/>
          </a:stretch>
        </p:blipFill>
        <p:spPr>
          <a:xfrm>
            <a:off x="1038785" y="3442227"/>
            <a:ext cx="397179" cy="1299042"/>
          </a:xfrm>
          <a:prstGeom prst="rect">
            <a:avLst/>
          </a:prstGeom>
        </p:spPr>
      </p:pic>
      <p:sp>
        <p:nvSpPr>
          <p:cNvPr id="135" name="TextBox 134"/>
          <p:cNvSpPr txBox="1"/>
          <p:nvPr/>
        </p:nvSpPr>
        <p:spPr>
          <a:xfrm>
            <a:off x="943477" y="2408413"/>
            <a:ext cx="1405641" cy="369332"/>
          </a:xfrm>
          <a:prstGeom prst="rect">
            <a:avLst/>
          </a:prstGeom>
          <a:noFill/>
        </p:spPr>
        <p:txBody>
          <a:bodyPr wrap="none" rtlCol="0">
            <a:spAutoFit/>
          </a:bodyPr>
          <a:lstStyle/>
          <a:p>
            <a:r>
              <a:rPr lang="en-US" i="1" dirty="0" smtClean="0">
                <a:solidFill>
                  <a:prstClr val="black"/>
                </a:solidFill>
                <a:latin typeface="Calibri" panose="020F0502020204030204"/>
              </a:rPr>
              <a:t>History maps</a:t>
            </a:r>
            <a:endParaRPr lang="en-US" i="1" dirty="0">
              <a:solidFill>
                <a:prstClr val="black"/>
              </a:solidFill>
              <a:latin typeface="Calibri" panose="020F0502020204030204"/>
            </a:endParaRPr>
          </a:p>
        </p:txBody>
      </p:sp>
      <p:sp>
        <p:nvSpPr>
          <p:cNvPr id="136" name="Rectangle 135"/>
          <p:cNvSpPr/>
          <p:nvPr/>
        </p:nvSpPr>
        <p:spPr>
          <a:xfrm>
            <a:off x="2530653" y="3277426"/>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7" name="Rectangle 136"/>
          <p:cNvSpPr/>
          <p:nvPr/>
        </p:nvSpPr>
        <p:spPr>
          <a:xfrm>
            <a:off x="2873204" y="3277426"/>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8" name="Rectangle 137"/>
          <p:cNvSpPr/>
          <p:nvPr/>
        </p:nvSpPr>
        <p:spPr>
          <a:xfrm>
            <a:off x="3236801" y="3277426"/>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9" name="Rectangle 138"/>
          <p:cNvSpPr/>
          <p:nvPr/>
        </p:nvSpPr>
        <p:spPr>
          <a:xfrm>
            <a:off x="3589096" y="3277425"/>
            <a:ext cx="354634" cy="748223"/>
          </a:xfrm>
          <a:prstGeom prst="rect">
            <a:avLst/>
          </a:prstGeom>
          <a:solidFill>
            <a:srgbClr val="FFFF00"/>
          </a:solidFill>
          <a:ln w="12700" cap="flat" cmpd="sng" algn="ctr">
            <a:solidFill>
              <a:srgbClr val="FFC000">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rPr>
              <a:t>Pool</a:t>
            </a:r>
          </a:p>
        </p:txBody>
      </p:sp>
      <p:sp>
        <p:nvSpPr>
          <p:cNvPr id="140" name="Rectangle 139"/>
          <p:cNvSpPr/>
          <p:nvPr/>
        </p:nvSpPr>
        <p:spPr>
          <a:xfrm>
            <a:off x="3950682" y="3277425"/>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1" name="Rectangle 140"/>
          <p:cNvSpPr/>
          <p:nvPr/>
        </p:nvSpPr>
        <p:spPr>
          <a:xfrm>
            <a:off x="4310803" y="3277424"/>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2" name="Rectangle 141"/>
          <p:cNvSpPr/>
          <p:nvPr/>
        </p:nvSpPr>
        <p:spPr>
          <a:xfrm>
            <a:off x="4677432" y="3277424"/>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5282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0"/>
            <a:ext cx="11041200" cy="6120000"/>
          </a:xfrm>
        </p:spPr>
        <p:txBody>
          <a:bodyPr anchor="ctr">
            <a:normAutofit/>
          </a:bodyPr>
          <a:lstStyle/>
          <a:p>
            <a:pPr marL="0" indent="0" algn="ctr">
              <a:buNone/>
            </a:pPr>
            <a:r>
              <a:rPr lang="en-US" sz="3400" dirty="0" smtClean="0"/>
              <a:t>Extras</a:t>
            </a:r>
            <a:endParaRPr lang="en-US" sz="3400" dirty="0"/>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Tree>
    <p:extLst>
      <p:ext uri="{BB962C8B-B14F-4D97-AF65-F5344CB8AC3E}">
        <p14:creationId xmlns:p14="http://schemas.microsoft.com/office/powerpoint/2010/main" val="42721143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8760" y="1420769"/>
            <a:ext cx="11041200" cy="4464000"/>
          </a:xfrm>
        </p:spPr>
        <p:txBody>
          <a:bodyPr>
            <a:normAutofit/>
          </a:bodyPr>
          <a:lstStyle/>
          <a:p>
            <a:pPr marL="0" indent="0">
              <a:buNone/>
            </a:pPr>
            <a:r>
              <a:rPr lang="en-US" dirty="0" smtClean="0"/>
              <a:t>	Allen</a:t>
            </a:r>
            <a:r>
              <a:rPr lang="en-US" dirty="0"/>
              <a:t>		</a:t>
            </a:r>
            <a:r>
              <a:rPr lang="en-US" dirty="0" smtClean="0"/>
              <a:t>		Howard</a:t>
            </a:r>
            <a:r>
              <a:rPr lang="en-US" dirty="0"/>
              <a:t>	</a:t>
            </a:r>
            <a:r>
              <a:rPr lang="en-US" dirty="0" smtClean="0"/>
              <a:t>		   Snodgrass</a:t>
            </a:r>
            <a:endParaRPr lang="en-US" dirty="0"/>
          </a:p>
          <a:p>
            <a:pPr marL="0"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ctr">
              <a:buNone/>
            </a:pPr>
            <a:endParaRPr lang="en-US" u="sng" dirty="0" smtClean="0"/>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888502"/>
          </a:xfrm>
        </p:spPr>
        <p:txBody>
          <a:bodyPr/>
          <a:lstStyle/>
          <a:p>
            <a:pPr algn="ctr"/>
            <a:r>
              <a:rPr lang="en-US" dirty="0" smtClean="0"/>
              <a:t>Differential Rotation Models</a:t>
            </a:r>
            <a:endParaRPr lang="en-US" dirty="0"/>
          </a:p>
        </p:txBody>
      </p:sp>
      <p:pic>
        <p:nvPicPr>
          <p:cNvPr id="6" name="Picture 5"/>
          <p:cNvPicPr>
            <a:picLocks noChangeAspect="1"/>
          </p:cNvPicPr>
          <p:nvPr/>
        </p:nvPicPr>
        <p:blipFill>
          <a:blip r:embed="rId2"/>
          <a:stretch>
            <a:fillRect/>
          </a:stretch>
        </p:blipFill>
        <p:spPr>
          <a:xfrm>
            <a:off x="4196740" y="1829047"/>
            <a:ext cx="3814360" cy="2880000"/>
          </a:xfrm>
          <a:prstGeom prst="rect">
            <a:avLst/>
          </a:prstGeom>
        </p:spPr>
      </p:pic>
      <p:pic>
        <p:nvPicPr>
          <p:cNvPr id="8" name="Picture 7"/>
          <p:cNvPicPr>
            <a:picLocks noChangeAspect="1"/>
          </p:cNvPicPr>
          <p:nvPr/>
        </p:nvPicPr>
        <p:blipFill>
          <a:blip r:embed="rId3"/>
          <a:stretch>
            <a:fillRect/>
          </a:stretch>
        </p:blipFill>
        <p:spPr>
          <a:xfrm>
            <a:off x="210568" y="1829047"/>
            <a:ext cx="3832671" cy="2880000"/>
          </a:xfrm>
          <a:prstGeom prst="rect">
            <a:avLst/>
          </a:prstGeom>
        </p:spPr>
      </p:pic>
      <p:pic>
        <p:nvPicPr>
          <p:cNvPr id="9" name="Picture 8"/>
          <p:cNvPicPr>
            <a:picLocks noChangeAspect="1"/>
          </p:cNvPicPr>
          <p:nvPr/>
        </p:nvPicPr>
        <p:blipFill>
          <a:blip r:embed="rId4"/>
          <a:stretch>
            <a:fillRect/>
          </a:stretch>
        </p:blipFill>
        <p:spPr>
          <a:xfrm>
            <a:off x="8164601" y="1829047"/>
            <a:ext cx="3829020" cy="2880000"/>
          </a:xfrm>
          <a:prstGeom prst="rect">
            <a:avLst/>
          </a:prstGeom>
        </p:spPr>
      </p:pic>
      <p:sp>
        <p:nvSpPr>
          <p:cNvPr id="5" name="Oval 4"/>
          <p:cNvSpPr/>
          <p:nvPr/>
        </p:nvSpPr>
        <p:spPr>
          <a:xfrm>
            <a:off x="9144000" y="1420769"/>
            <a:ext cx="1882800" cy="408278"/>
          </a:xfrm>
          <a:prstGeom prst="ellipse">
            <a:avLst/>
          </a:prstGeom>
          <a:noFill/>
          <a:ln>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11174910" y="1490016"/>
            <a:ext cx="253469" cy="269784"/>
          </a:xfrm>
          <a:prstGeom prst="rect">
            <a:avLst/>
          </a:prstGeom>
        </p:spPr>
      </p:pic>
    </p:spTree>
    <p:extLst>
      <p:ext uri="{BB962C8B-B14F-4D97-AF65-F5344CB8AC3E}">
        <p14:creationId xmlns:p14="http://schemas.microsoft.com/office/powerpoint/2010/main" val="80051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20914" y="1976040"/>
                <a:ext cx="3570515" cy="3998040"/>
              </a:xfrm>
              <a:ln>
                <a:solidFill>
                  <a:srgbClr val="000000"/>
                </a:solidFill>
              </a:ln>
            </p:spPr>
            <p:txBody>
              <a:bodyPr/>
              <a:lstStyle/>
              <a:p>
                <a:pPr marL="0" indent="0" algn="ctr">
                  <a:buNone/>
                </a:pPr>
                <a:r>
                  <a:rPr lang="en-US" u="sng" dirty="0" smtClean="0"/>
                  <a:t>Input</a:t>
                </a:r>
                <a:endParaRPr lang="el-GR" u="sng" dirty="0" smtClean="0"/>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Date</m:t>
                    </m:r>
                  </m:oMath>
                </a14:m>
                <a:r>
                  <a:rPr lang="en-US" b="0" dirty="0" smtClean="0">
                    <a:latin typeface="Cambria Math" panose="02040503050406030204" pitchFamily="18" charset="0"/>
                  </a:rPr>
                  <a:t> </a:t>
                </a:r>
                <a:r>
                  <a:rPr lang="en-US" dirty="0" smtClean="0">
                    <a:latin typeface="+mn-lt"/>
                  </a:rPr>
                  <a:t>–</a:t>
                </a:r>
                <a:r>
                  <a:rPr lang="en-US" b="0" dirty="0" smtClean="0">
                    <a:latin typeface="+mn-lt"/>
                  </a:rPr>
                  <a:t> Date of event</a:t>
                </a:r>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x</m:t>
                    </m:r>
                  </m:oMath>
                </a14:m>
                <a:r>
                  <a:rPr lang="en-US" dirty="0" smtClean="0"/>
                  <a:t> – Points on line</a:t>
                </a:r>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y</m:t>
                    </m:r>
                  </m:oMath>
                </a14:m>
                <a:r>
                  <a:rPr lang="en-US" dirty="0" smtClean="0"/>
                  <a:t> – Longitude lines</a:t>
                </a:r>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dt</m:t>
                    </m:r>
                  </m:oMath>
                </a14:m>
                <a:r>
                  <a:rPr lang="en-US" dirty="0" smtClean="0"/>
                  <a:t> – Time-step</a:t>
                </a:r>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T</m:t>
                    </m:r>
                  </m:oMath>
                </a14:m>
                <a:r>
                  <a:rPr lang="en-US" dirty="0" smtClean="0"/>
                  <a:t> – Total time</a:t>
                </a:r>
              </a:p>
              <a:p>
                <a:pPr marL="457200" indent="-457200">
                  <a:buFont typeface="+mj-lt"/>
                  <a:buAutoNum type="arabicParenR"/>
                </a:pPr>
                <a14:m>
                  <m:oMath xmlns:m="http://schemas.openxmlformats.org/officeDocument/2006/math">
                    <m:r>
                      <m:rPr>
                        <m:sty m:val="p"/>
                      </m:rPr>
                      <a:rPr lang="el-GR" b="0" i="0" smtClean="0">
                        <a:latin typeface="Cambria Math" panose="02040503050406030204" pitchFamily="18" charset="0"/>
                      </a:rPr>
                      <m:t>λ</m:t>
                    </m:r>
                  </m:oMath>
                </a14:m>
                <a:r>
                  <a:rPr lang="el-GR" dirty="0" smtClean="0"/>
                  <a:t> </a:t>
                </a:r>
                <a:r>
                  <a:rPr lang="en-US" dirty="0" smtClean="0"/>
                  <a:t>– Wavelength </a:t>
                </a:r>
              </a:p>
              <a:p>
                <a:pPr marL="457200" indent="-457200">
                  <a:buFont typeface="+mj-lt"/>
                  <a:buAutoNum type="arabicParenR"/>
                </a:pPr>
                <a14:m>
                  <m:oMath xmlns:m="http://schemas.openxmlformats.org/officeDocument/2006/math">
                    <m:r>
                      <m:rPr>
                        <m:sty m:val="p"/>
                      </m:rPr>
                      <a:rPr lang="en-US" i="0" dirty="0" smtClean="0">
                        <a:latin typeface="Cambria Math" panose="02040503050406030204" pitchFamily="18" charset="0"/>
                      </a:rPr>
                      <m:t>C</m:t>
                    </m:r>
                  </m:oMath>
                </a14:m>
                <a:r>
                  <a:rPr lang="en-US" dirty="0" smtClean="0"/>
                  <a:t> – Catalog</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20914" y="1976040"/>
                <a:ext cx="3570515" cy="3998040"/>
              </a:xfrm>
              <a:blipFill>
                <a:blip r:embed="rId2"/>
                <a:stretch>
                  <a:fillRect l="-2381" t="-912" b="-1064"/>
                </a:stretch>
              </a:blipFill>
              <a:ln>
                <a:solidFill>
                  <a:srgbClr val="000000"/>
                </a:solidFill>
              </a:ln>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567664"/>
          </a:xfrm>
        </p:spPr>
        <p:txBody>
          <a:bodyPr>
            <a:normAutofit fontScale="90000"/>
          </a:bodyPr>
          <a:lstStyle/>
          <a:p>
            <a:pPr algn="ctr"/>
            <a:r>
              <a:rPr lang="en-US" dirty="0" smtClean="0"/>
              <a:t>Pre-processing Tool – Design</a:t>
            </a:r>
            <a:endParaRPr lang="en-US" dirty="0"/>
          </a:p>
        </p:txBody>
      </p:sp>
      <mc:AlternateContent xmlns:mc="http://schemas.openxmlformats.org/markup-compatibility/2006" xmlns:a14="http://schemas.microsoft.com/office/drawing/2010/main">
        <mc:Choice Requires="a14">
          <p:sp>
            <p:nvSpPr>
              <p:cNvPr id="5" name="Content Placeholder 1"/>
              <p:cNvSpPr txBox="1">
                <a:spLocks/>
              </p:cNvSpPr>
              <p:nvPr/>
            </p:nvSpPr>
            <p:spPr>
              <a:xfrm>
                <a:off x="3991430" y="1976040"/>
                <a:ext cx="3908916" cy="3998040"/>
              </a:xfrm>
              <a:prstGeom prst="rect">
                <a:avLst/>
              </a:prstGeom>
              <a:ln w="9525">
                <a:solidFill>
                  <a:srgbClr val="000000"/>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u="sng" dirty="0" smtClean="0"/>
                  <a:t>Procedure</a:t>
                </a:r>
                <a:endParaRPr lang="en-US" dirty="0"/>
              </a:p>
              <a:p>
                <a:r>
                  <a:rPr lang="en-US" dirty="0" smtClean="0"/>
                  <a:t>Download data for </a:t>
                </a:r>
                <a:r>
                  <a:rPr lang="en-US" dirty="0" smtClean="0">
                    <a:solidFill>
                      <a:srgbClr val="FF0000"/>
                    </a:solidFill>
                  </a:rPr>
                  <a:t>T</a:t>
                </a:r>
                <a:r>
                  <a:rPr lang="en-US" dirty="0" smtClean="0"/>
                  <a:t> [h] before event</a:t>
                </a:r>
              </a:p>
              <a:p>
                <a:r>
                  <a:rPr lang="en-US" dirty="0" smtClean="0"/>
                  <a:t>Track Sun’s differential rotation for every line (</a:t>
                </a:r>
                <a:r>
                  <a:rPr lang="en-US" dirty="0" smtClean="0">
                    <a:solidFill>
                      <a:srgbClr val="FF0000"/>
                    </a:solidFill>
                  </a:rPr>
                  <a:t>y</a:t>
                </a:r>
                <a:r>
                  <a:rPr lang="en-US" dirty="0" smtClean="0"/>
                  <a:t>) using </a:t>
                </a:r>
                <a14:m>
                  <m:oMath xmlns:m="http://schemas.openxmlformats.org/officeDocument/2006/math">
                    <m:r>
                      <a:rPr lang="en-US" i="1" dirty="0" smtClean="0">
                        <a:solidFill>
                          <a:srgbClr val="FF0000"/>
                        </a:solidFill>
                        <a:latin typeface="Cambria Math" panose="02040503050406030204" pitchFamily="18" charset="0"/>
                      </a:rPr>
                      <m:t>𝑑𝑡</m:t>
                    </m:r>
                  </m:oMath>
                </a14:m>
                <a:r>
                  <a:rPr lang="en-US" dirty="0" smtClean="0"/>
                  <a:t> step</a:t>
                </a:r>
                <a:endParaRPr lang="el-GR" dirty="0"/>
              </a:p>
              <a:p>
                <a:r>
                  <a:rPr lang="en-US" dirty="0" smtClean="0"/>
                  <a:t>Go to next </a:t>
                </a:r>
                <a14:m>
                  <m:oMath xmlns:m="http://schemas.openxmlformats.org/officeDocument/2006/math">
                    <m:r>
                      <a:rPr lang="en-US" i="1" dirty="0" smtClean="0">
                        <a:solidFill>
                          <a:srgbClr val="FF0000"/>
                        </a:solidFill>
                        <a:latin typeface="Cambria Math" panose="02040503050406030204" pitchFamily="18" charset="0"/>
                      </a:rPr>
                      <m:t>𝑑𝑎𝑡𝑒</m:t>
                    </m:r>
                  </m:oMath>
                </a14:m>
                <a:r>
                  <a:rPr lang="en-US" dirty="0" smtClean="0"/>
                  <a:t> on Catalog (</a:t>
                </a:r>
                <a:r>
                  <a:rPr lang="en-US" dirty="0" smtClean="0">
                    <a:solidFill>
                      <a:srgbClr val="FF0000"/>
                    </a:solidFill>
                  </a:rPr>
                  <a:t>c</a:t>
                </a:r>
                <a:r>
                  <a:rPr lang="en-US" dirty="0" smtClean="0"/>
                  <a:t>)</a:t>
                </a:r>
              </a:p>
              <a:p>
                <a:r>
                  <a:rPr lang="en-US" dirty="0" smtClean="0"/>
                  <a:t>Repeat</a:t>
                </a:r>
              </a:p>
              <a:p>
                <a:pPr algn="ctr"/>
                <a:endParaRPr lang="en-US" dirty="0" smtClean="0"/>
              </a:p>
              <a:p>
                <a:pPr algn="ctr"/>
                <a:endParaRPr lang="en-US" dirty="0" smtClean="0"/>
              </a:p>
              <a:p>
                <a:pPr marL="0" indent="0" algn="ctr">
                  <a:buFont typeface="Arial"/>
                  <a:buNone/>
                </a:pPr>
                <a:endParaRPr lang="en-US" b="1" u="sng" dirty="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3991430" y="1976040"/>
                <a:ext cx="3908916" cy="3998040"/>
              </a:xfrm>
              <a:prstGeom prst="rect">
                <a:avLst/>
              </a:prstGeom>
              <a:blipFill>
                <a:blip r:embed="rId3"/>
                <a:stretch>
                  <a:fillRect l="-2022" t="-912" b="-760"/>
                </a:stretch>
              </a:blipFill>
              <a:ln w="9525">
                <a:solidFill>
                  <a:srgbClr val="000000"/>
                </a:solidFill>
              </a:ln>
            </p:spPr>
            <p:txBody>
              <a:bodyPr/>
              <a:lstStyle/>
              <a:p>
                <a:r>
                  <a:rPr lang="en-US">
                    <a:noFill/>
                  </a:rPr>
                  <a:t> </a:t>
                </a:r>
              </a:p>
            </p:txBody>
          </p:sp>
        </mc:Fallback>
      </mc:AlternateContent>
      <p:sp>
        <p:nvSpPr>
          <p:cNvPr id="6" name="Content Placeholder 1"/>
          <p:cNvSpPr txBox="1">
            <a:spLocks/>
          </p:cNvSpPr>
          <p:nvPr/>
        </p:nvSpPr>
        <p:spPr>
          <a:xfrm>
            <a:off x="7900345" y="1976040"/>
            <a:ext cx="4015884" cy="3998040"/>
          </a:xfrm>
          <a:prstGeom prst="rect">
            <a:avLst/>
          </a:prstGeom>
          <a:ln>
            <a:solidFill>
              <a:srgbClr val="000000"/>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u="sng" dirty="0" smtClean="0"/>
              <a:t>Output</a:t>
            </a:r>
          </a:p>
          <a:p>
            <a:pPr marL="457200" indent="-457200">
              <a:buFont typeface="+mj-lt"/>
              <a:buAutoNum type="arabicParenR"/>
            </a:pPr>
            <a:r>
              <a:rPr lang="en-US" dirty="0" smtClean="0"/>
              <a:t>Database file (.</a:t>
            </a:r>
            <a:r>
              <a:rPr lang="en-US" dirty="0" err="1" smtClean="0"/>
              <a:t>sql</a:t>
            </a:r>
            <a:r>
              <a:rPr lang="en-US" dirty="0" smtClean="0"/>
              <a:t>)</a:t>
            </a:r>
          </a:p>
          <a:p>
            <a:pPr marL="457200" indent="-457200">
              <a:buFont typeface="+mj-lt"/>
              <a:buAutoNum type="arabicParenR"/>
            </a:pPr>
            <a:r>
              <a:rPr lang="en-US" dirty="0"/>
              <a:t>Scientific </a:t>
            </a:r>
            <a:r>
              <a:rPr lang="en-US" dirty="0" smtClean="0"/>
              <a:t>images (.</a:t>
            </a:r>
            <a:r>
              <a:rPr lang="en-US" dirty="0"/>
              <a:t>FITS</a:t>
            </a:r>
            <a:r>
              <a:rPr lang="en-US" dirty="0" smtClean="0"/>
              <a:t>)</a:t>
            </a:r>
          </a:p>
          <a:p>
            <a:pPr marL="457200" indent="-457200">
              <a:buFont typeface="+mj-lt"/>
              <a:buAutoNum type="arabicParenR"/>
            </a:pPr>
            <a:r>
              <a:rPr lang="en-US" dirty="0" smtClean="0"/>
              <a:t>History maps (.</a:t>
            </a:r>
            <a:r>
              <a:rPr lang="en-US" dirty="0" err="1" smtClean="0"/>
              <a:t>png</a:t>
            </a:r>
            <a:r>
              <a:rPr lang="en-US" dirty="0" smtClean="0"/>
              <a:t>)</a:t>
            </a:r>
          </a:p>
          <a:p>
            <a:pPr marL="457200" indent="-457200">
              <a:buFont typeface="+mj-lt"/>
              <a:buAutoNum type="arabicParenR"/>
            </a:pPr>
            <a:r>
              <a:rPr lang="en-US" dirty="0"/>
              <a:t>NN input (.</a:t>
            </a:r>
            <a:r>
              <a:rPr lang="en-US" dirty="0" err="1"/>
              <a:t>npy</a:t>
            </a:r>
            <a:r>
              <a:rPr lang="en-US" dirty="0" smtClean="0"/>
              <a:t>)</a:t>
            </a:r>
          </a:p>
          <a:p>
            <a:pPr marL="457200" indent="-457200">
              <a:buFont typeface="+mj-lt"/>
              <a:buAutoNum type="arabicParenR"/>
            </a:pPr>
            <a:r>
              <a:rPr lang="en-US" dirty="0" smtClean="0"/>
              <a:t>Animation (.gif)</a:t>
            </a:r>
            <a:endParaRPr lang="en-US" dirty="0"/>
          </a:p>
        </p:txBody>
      </p:sp>
      <p:sp>
        <p:nvSpPr>
          <p:cNvPr id="8" name="Rounded Rectangle 7"/>
          <p:cNvSpPr/>
          <p:nvPr/>
        </p:nvSpPr>
        <p:spPr>
          <a:xfrm>
            <a:off x="7900346" y="3512304"/>
            <a:ext cx="3478854" cy="348344"/>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7900346" y="4509871"/>
            <a:ext cx="3478854" cy="358786"/>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476" y="811891"/>
            <a:ext cx="1442796" cy="1082097"/>
          </a:xfrm>
          <a:prstGeom prst="rect">
            <a:avLst/>
          </a:prstGeom>
        </p:spPr>
      </p:pic>
      <p:pic>
        <p:nvPicPr>
          <p:cNvPr id="12" name="Picture 11"/>
          <p:cNvPicPr>
            <a:picLocks noChangeAspect="1"/>
          </p:cNvPicPr>
          <p:nvPr/>
        </p:nvPicPr>
        <p:blipFill>
          <a:blip r:embed="rId5"/>
          <a:stretch>
            <a:fillRect/>
          </a:stretch>
        </p:blipFill>
        <p:spPr>
          <a:xfrm>
            <a:off x="9431115" y="736814"/>
            <a:ext cx="417316" cy="1239226"/>
          </a:xfrm>
          <a:prstGeom prst="rect">
            <a:avLst/>
          </a:prstGeom>
        </p:spPr>
      </p:pic>
      <p:pic>
        <p:nvPicPr>
          <p:cNvPr id="1028" name="Picture 4" descr="ÎÏÎ¿ÏÎ­Î»ÎµÏÎ¼Î± ÎµÎ¹ÎºÏÎ½Î±Ï Î³Î¹Î± Input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592" y="731252"/>
            <a:ext cx="2067086" cy="116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68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0"/>
            <a:ext cx="11041200" cy="6119999"/>
          </a:xfrm>
        </p:spPr>
        <p:txBody>
          <a:bodyPr anchor="ctr">
            <a:normAutofit/>
          </a:bodyPr>
          <a:lstStyle/>
          <a:p>
            <a:pPr marL="0" indent="0" algn="ctr">
              <a:buNone/>
            </a:pPr>
            <a:r>
              <a:rPr lang="en-US" sz="3400" dirty="0" smtClean="0"/>
              <a:t>Theory</a:t>
            </a:r>
            <a:endParaRPr lang="en-US" sz="3400" dirty="0"/>
          </a:p>
        </p:txBody>
      </p:sp>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pic>
        <p:nvPicPr>
          <p:cNvPr id="2050" name="Picture 2" descr="https://planetpailly.files.wordpress.com/2015/01/ja06-carrington-event.jpg?w=450&amp;h=2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86" y="1673749"/>
            <a:ext cx="4854567" cy="2772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5902223"/>
            <a:ext cx="3484737" cy="523220"/>
          </a:xfrm>
          <a:prstGeom prst="rect">
            <a:avLst/>
          </a:prstGeom>
          <a:noFill/>
        </p:spPr>
        <p:txBody>
          <a:bodyPr wrap="none" rtlCol="0">
            <a:spAutoFit/>
          </a:bodyPr>
          <a:lstStyle/>
          <a:p>
            <a:r>
              <a:rPr lang="en-US" sz="1400" dirty="0" smtClean="0">
                <a:solidFill>
                  <a:srgbClr val="000000"/>
                </a:solidFill>
              </a:rPr>
              <a:t>*</a:t>
            </a:r>
            <a:r>
              <a:rPr lang="en-US" sz="1400" dirty="0">
                <a:solidFill>
                  <a:srgbClr val="000000"/>
                </a:solidFill>
              </a:rPr>
              <a:t>Figure </a:t>
            </a:r>
            <a:r>
              <a:rPr lang="en-US" sz="1400" dirty="0" smtClean="0">
                <a:solidFill>
                  <a:srgbClr val="000000"/>
                </a:solidFill>
              </a:rPr>
              <a:t>Courtesy: </a:t>
            </a:r>
            <a:r>
              <a:rPr lang="en-US" sz="1400" dirty="0">
                <a:solidFill>
                  <a:srgbClr val="000000"/>
                </a:solidFill>
                <a:hlinkClick r:id="rId4"/>
              </a:rPr>
              <a:t>https://</a:t>
            </a:r>
            <a:r>
              <a:rPr lang="en-US" sz="1400" dirty="0" smtClean="0">
                <a:solidFill>
                  <a:srgbClr val="000000"/>
                </a:solidFill>
                <a:hlinkClick r:id="rId4"/>
              </a:rPr>
              <a:t>planetpailly.com/</a:t>
            </a:r>
            <a:endParaRPr lang="en-US" sz="1400" dirty="0" smtClean="0">
              <a:solidFill>
                <a:srgbClr val="000000"/>
              </a:solidFill>
            </a:endParaRPr>
          </a:p>
          <a:p>
            <a:endParaRPr lang="en-US" sz="1400" b="1" dirty="0">
              <a:solidFill>
                <a:srgbClr val="000000"/>
              </a:solidFill>
            </a:endParaRPr>
          </a:p>
        </p:txBody>
      </p:sp>
      <p:pic>
        <p:nvPicPr>
          <p:cNvPr id="6" name="Picture 5"/>
          <p:cNvPicPr>
            <a:picLocks noChangeAspect="1"/>
          </p:cNvPicPr>
          <p:nvPr/>
        </p:nvPicPr>
        <p:blipFill>
          <a:blip r:embed="rId5"/>
          <a:stretch>
            <a:fillRect/>
          </a:stretch>
        </p:blipFill>
        <p:spPr>
          <a:xfrm>
            <a:off x="6889554" y="1994042"/>
            <a:ext cx="5302445" cy="2131911"/>
          </a:xfrm>
          <a:prstGeom prst="rect">
            <a:avLst/>
          </a:prstGeom>
        </p:spPr>
      </p:pic>
    </p:spTree>
    <p:extLst>
      <p:ext uri="{BB962C8B-B14F-4D97-AF65-F5344CB8AC3E}">
        <p14:creationId xmlns:p14="http://schemas.microsoft.com/office/powerpoint/2010/main" val="4167728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769647"/>
          </a:xfrm>
        </p:spPr>
        <p:txBody>
          <a:bodyPr/>
          <a:lstStyle/>
          <a:p>
            <a:pPr algn="ctr"/>
            <a:r>
              <a:rPr lang="en-US" dirty="0"/>
              <a:t>Coronal Mass Ejections </a:t>
            </a:r>
            <a:r>
              <a:rPr lang="en-US" dirty="0" smtClean="0"/>
              <a:t>– CMEs </a:t>
            </a:r>
            <a:endParaRPr lang="en-US" dirty="0"/>
          </a:p>
        </p:txBody>
      </p:sp>
      <p:sp>
        <p:nvSpPr>
          <p:cNvPr id="5" name="TextBox 4"/>
          <p:cNvSpPr txBox="1"/>
          <p:nvPr/>
        </p:nvSpPr>
        <p:spPr>
          <a:xfrm>
            <a:off x="274080" y="1449036"/>
            <a:ext cx="5967120" cy="1754326"/>
          </a:xfrm>
          <a:prstGeom prst="rect">
            <a:avLst/>
          </a:prstGeom>
          <a:noFill/>
        </p:spPr>
        <p:txBody>
          <a:bodyPr wrap="square" rtlCol="0">
            <a:spAutoFit/>
          </a:bodyPr>
          <a:lstStyle/>
          <a:p>
            <a:pPr algn="ctr"/>
            <a:r>
              <a:rPr lang="en-US" u="sng" dirty="0" smtClean="0">
                <a:solidFill>
                  <a:srgbClr val="000000"/>
                </a:solidFill>
              </a:rPr>
              <a:t>CMEs</a:t>
            </a:r>
          </a:p>
          <a:p>
            <a:pPr algn="ctr"/>
            <a:r>
              <a:rPr lang="en-US" dirty="0" smtClean="0">
                <a:solidFill>
                  <a:srgbClr val="000000"/>
                </a:solidFill>
              </a:rPr>
              <a:t> </a:t>
            </a:r>
            <a:r>
              <a:rPr lang="en-US" dirty="0">
                <a:solidFill>
                  <a:srgbClr val="000000"/>
                </a:solidFill>
              </a:rPr>
              <a:t>E</a:t>
            </a:r>
            <a:r>
              <a:rPr lang="en-US" dirty="0" smtClean="0">
                <a:solidFill>
                  <a:srgbClr val="000000"/>
                </a:solidFill>
              </a:rPr>
              <a:t>nergetic </a:t>
            </a:r>
            <a:r>
              <a:rPr lang="en-US" dirty="0">
                <a:solidFill>
                  <a:srgbClr val="000000"/>
                </a:solidFill>
              </a:rPr>
              <a:t>events </a:t>
            </a:r>
            <a:r>
              <a:rPr lang="en-US" dirty="0" smtClean="0">
                <a:solidFill>
                  <a:srgbClr val="000000"/>
                </a:solidFill>
              </a:rPr>
              <a:t>from </a:t>
            </a:r>
            <a:r>
              <a:rPr lang="en-US" dirty="0">
                <a:solidFill>
                  <a:srgbClr val="000000"/>
                </a:solidFill>
              </a:rPr>
              <a:t>the Sun </a:t>
            </a:r>
            <a:endParaRPr lang="en-US" dirty="0" smtClean="0">
              <a:solidFill>
                <a:srgbClr val="000000"/>
              </a:solidFill>
            </a:endParaRPr>
          </a:p>
          <a:p>
            <a:pPr algn="ctr"/>
            <a:endParaRPr lang="en-US" dirty="0" smtClean="0">
              <a:solidFill>
                <a:srgbClr val="000000"/>
              </a:solidFill>
            </a:endParaRPr>
          </a:p>
          <a:p>
            <a:pPr algn="ctr"/>
            <a:endParaRPr lang="en-US" dirty="0" smtClean="0">
              <a:solidFill>
                <a:srgbClr val="000000"/>
              </a:solidFill>
            </a:endParaRPr>
          </a:p>
          <a:p>
            <a:pPr algn="ctr"/>
            <a:endParaRPr lang="en-US" dirty="0" smtClean="0">
              <a:solidFill>
                <a:srgbClr val="000000"/>
              </a:solidFill>
            </a:endParaRPr>
          </a:p>
          <a:p>
            <a:pPr algn="ctr"/>
            <a:endParaRPr lang="en-US" dirty="0">
              <a:solidFill>
                <a:srgbClr val="000000"/>
              </a:solidFill>
            </a:endParaRPr>
          </a:p>
        </p:txBody>
      </p:sp>
      <p:sp>
        <p:nvSpPr>
          <p:cNvPr id="6" name="Down Arrow 5"/>
          <p:cNvSpPr/>
          <p:nvPr/>
        </p:nvSpPr>
        <p:spPr>
          <a:xfrm>
            <a:off x="3136900" y="3446119"/>
            <a:ext cx="139700" cy="393700"/>
          </a:xfrm>
          <a:prstGeom prst="downArrow">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Down Arrow 7"/>
          <p:cNvSpPr/>
          <p:nvPr/>
        </p:nvSpPr>
        <p:spPr>
          <a:xfrm>
            <a:off x="3136900" y="2085493"/>
            <a:ext cx="139700" cy="393700"/>
          </a:xfrm>
          <a:prstGeom prst="downArrow">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TextBox 8"/>
          <p:cNvSpPr txBox="1"/>
          <p:nvPr/>
        </p:nvSpPr>
        <p:spPr>
          <a:xfrm>
            <a:off x="0" y="5915871"/>
            <a:ext cx="3953326" cy="307777"/>
          </a:xfrm>
          <a:prstGeom prst="rect">
            <a:avLst/>
          </a:prstGeom>
          <a:noFill/>
        </p:spPr>
        <p:txBody>
          <a:bodyPr wrap="none" rtlCol="0">
            <a:spAutoFit/>
          </a:bodyPr>
          <a:lstStyle/>
          <a:p>
            <a:pPr algn="ctr"/>
            <a:r>
              <a:rPr lang="en-US" sz="1400" dirty="0" smtClean="0">
                <a:solidFill>
                  <a:srgbClr val="000000"/>
                </a:solidFill>
              </a:rPr>
              <a:t>*Figure Courtesy: NASA/ESA,  SOHO satellite</a:t>
            </a:r>
            <a:endParaRPr lang="en-US" sz="1400" dirty="0">
              <a:solidFill>
                <a:srgbClr val="000000"/>
              </a:solidFill>
            </a:endParaRPr>
          </a:p>
        </p:txBody>
      </p:sp>
      <p:sp>
        <p:nvSpPr>
          <p:cNvPr id="7" name="Rectangle 6"/>
          <p:cNvSpPr/>
          <p:nvPr/>
        </p:nvSpPr>
        <p:spPr>
          <a:xfrm>
            <a:off x="158750" y="2483906"/>
            <a:ext cx="6096000" cy="923330"/>
          </a:xfrm>
          <a:prstGeom prst="rect">
            <a:avLst/>
          </a:prstGeom>
        </p:spPr>
        <p:txBody>
          <a:bodyPr>
            <a:spAutoFit/>
          </a:bodyPr>
          <a:lstStyle/>
          <a:p>
            <a:pPr algn="ctr"/>
            <a:r>
              <a:rPr lang="en-US" dirty="0" smtClean="0">
                <a:solidFill>
                  <a:srgbClr val="000000"/>
                </a:solidFill>
              </a:rPr>
              <a:t>Particles </a:t>
            </a:r>
            <a:r>
              <a:rPr lang="en-US" dirty="0">
                <a:solidFill>
                  <a:srgbClr val="000000"/>
                </a:solidFill>
              </a:rPr>
              <a:t>in space</a:t>
            </a:r>
          </a:p>
          <a:p>
            <a:pPr algn="ctr"/>
            <a:r>
              <a:rPr lang="en-US" dirty="0">
                <a:solidFill>
                  <a:srgbClr val="000000"/>
                </a:solidFill>
              </a:rPr>
              <a:t>+</a:t>
            </a:r>
          </a:p>
          <a:p>
            <a:pPr algn="ctr"/>
            <a:r>
              <a:rPr lang="en-US" dirty="0">
                <a:solidFill>
                  <a:srgbClr val="000000"/>
                </a:solidFill>
              </a:rPr>
              <a:t>Disturbances to Earth’s magnetic field</a:t>
            </a:r>
          </a:p>
        </p:txBody>
      </p:sp>
      <p:sp>
        <p:nvSpPr>
          <p:cNvPr id="10" name="Rectangle 9"/>
          <p:cNvSpPr/>
          <p:nvPr/>
        </p:nvSpPr>
        <p:spPr>
          <a:xfrm>
            <a:off x="209640" y="3879589"/>
            <a:ext cx="6096000" cy="646331"/>
          </a:xfrm>
          <a:prstGeom prst="rect">
            <a:avLst/>
          </a:prstGeom>
        </p:spPr>
        <p:txBody>
          <a:bodyPr>
            <a:spAutoFit/>
          </a:bodyPr>
          <a:lstStyle/>
          <a:p>
            <a:pPr algn="ctr"/>
            <a:r>
              <a:rPr lang="en-US" dirty="0">
                <a:solidFill>
                  <a:srgbClr val="000000"/>
                </a:solidFill>
              </a:rPr>
              <a:t>Problems in Satellites/Communications/Grids/infrastructures etc.</a:t>
            </a:r>
          </a:p>
        </p:txBody>
      </p:sp>
      <p:pic>
        <p:nvPicPr>
          <p:cNvPr id="2052" name="Picture 4" descr="Animated Gif from SOHO showing the path of the April 25, 2013 CM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29080" y="1359036"/>
            <a:ext cx="4648436" cy="46484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46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697059"/>
          </a:xfrm>
        </p:spPr>
        <p:txBody>
          <a:bodyPr/>
          <a:lstStyle/>
          <a:p>
            <a:pPr algn="ctr"/>
            <a:r>
              <a:rPr lang="en-US" dirty="0" smtClean="0"/>
              <a:t>Halo CMEs</a:t>
            </a:r>
            <a:endParaRPr lang="en-US" dirty="0"/>
          </a:p>
        </p:txBody>
      </p:sp>
      <p:pic>
        <p:nvPicPr>
          <p:cNvPr id="4098" name="Picture 2" descr="https://writelatex.s3.amazonaws.com/mvxpfptvpmkx/uploads/5891/22799929/1.png?X-Amz-Expires=14400&amp;X-Amz-Date=20180613T150052Z&amp;X-Amz-Algorithm=AWS4-HMAC-SHA256&amp;X-Amz-Credential=AKIAJF667VKUK4OW3LCA/20180613/us-east-1/s3/aws4_request&amp;X-Amz-SignedHeaders=host&amp;X-Amz-Signature=26d71a90b3b4dc5a830eaaf27e4c0a6f8778082ae29586b432c101aedd80b2d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83135" y="1609490"/>
            <a:ext cx="8104066" cy="40559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5915871"/>
            <a:ext cx="3953326" cy="307777"/>
          </a:xfrm>
          <a:prstGeom prst="rect">
            <a:avLst/>
          </a:prstGeom>
          <a:noFill/>
        </p:spPr>
        <p:txBody>
          <a:bodyPr wrap="none" rtlCol="0">
            <a:spAutoFit/>
          </a:bodyPr>
          <a:lstStyle/>
          <a:p>
            <a:pPr algn="ctr"/>
            <a:r>
              <a:rPr lang="en-US" sz="1400" dirty="0" smtClean="0">
                <a:solidFill>
                  <a:srgbClr val="000000"/>
                </a:solidFill>
              </a:rPr>
              <a:t>*Figure Courtesy: NASA/ESA,  SOHO satellite</a:t>
            </a:r>
            <a:endParaRPr lang="en-US" sz="1400" dirty="0">
              <a:solidFill>
                <a:srgbClr val="000000"/>
              </a:solidFill>
            </a:endParaRPr>
          </a:p>
        </p:txBody>
      </p:sp>
      <p:sp>
        <p:nvSpPr>
          <p:cNvPr id="6" name="TextBox 5"/>
          <p:cNvSpPr txBox="1"/>
          <p:nvPr/>
        </p:nvSpPr>
        <p:spPr>
          <a:xfrm>
            <a:off x="222135" y="1609490"/>
            <a:ext cx="3509055" cy="923330"/>
          </a:xfrm>
          <a:prstGeom prst="rect">
            <a:avLst/>
          </a:prstGeom>
          <a:noFill/>
        </p:spPr>
        <p:txBody>
          <a:bodyPr wrap="square" rtlCol="0">
            <a:spAutoFit/>
          </a:bodyPr>
          <a:lstStyle/>
          <a:p>
            <a:pPr algn="ctr"/>
            <a:r>
              <a:rPr lang="en-US" u="sng" dirty="0" smtClean="0">
                <a:solidFill>
                  <a:srgbClr val="000000"/>
                </a:solidFill>
              </a:rPr>
              <a:t>Halo CMEs</a:t>
            </a:r>
          </a:p>
          <a:p>
            <a:pPr algn="ctr"/>
            <a:r>
              <a:rPr lang="en-US" dirty="0">
                <a:solidFill>
                  <a:srgbClr val="000000"/>
                </a:solidFill>
              </a:rPr>
              <a:t>Earth-directed </a:t>
            </a:r>
            <a:r>
              <a:rPr lang="en-US" dirty="0" smtClean="0">
                <a:solidFill>
                  <a:srgbClr val="000000"/>
                </a:solidFill>
              </a:rPr>
              <a:t>CMEs.</a:t>
            </a:r>
            <a:r>
              <a:rPr lang="en-US" dirty="0">
                <a:solidFill>
                  <a:srgbClr val="000000"/>
                </a:solidFill>
              </a:rPr>
              <a:t> </a:t>
            </a:r>
            <a:r>
              <a:rPr lang="en-US" dirty="0" smtClean="0">
                <a:solidFill>
                  <a:srgbClr val="000000"/>
                </a:solidFill>
              </a:rPr>
              <a:t>Can be </a:t>
            </a:r>
            <a:r>
              <a:rPr lang="en-US" dirty="0">
                <a:solidFill>
                  <a:srgbClr val="000000"/>
                </a:solidFill>
              </a:rPr>
              <a:t>seen </a:t>
            </a:r>
            <a:r>
              <a:rPr lang="en-US" dirty="0" smtClean="0">
                <a:solidFill>
                  <a:srgbClr val="000000"/>
                </a:solidFill>
              </a:rPr>
              <a:t>from coronagraph.</a:t>
            </a:r>
          </a:p>
        </p:txBody>
      </p:sp>
      <p:sp>
        <p:nvSpPr>
          <p:cNvPr id="2" name="Rectangle 1"/>
          <p:cNvSpPr/>
          <p:nvPr/>
        </p:nvSpPr>
        <p:spPr>
          <a:xfrm>
            <a:off x="258883" y="2532820"/>
            <a:ext cx="3524252" cy="1754326"/>
          </a:xfrm>
          <a:prstGeom prst="rect">
            <a:avLst/>
          </a:prstGeom>
        </p:spPr>
        <p:txBody>
          <a:bodyPr wrap="square">
            <a:spAutoFit/>
          </a:bodyPr>
          <a:lstStyle/>
          <a:p>
            <a:pPr algn="ctr"/>
            <a:endParaRPr lang="en-US" dirty="0">
              <a:solidFill>
                <a:srgbClr val="000000"/>
              </a:solidFill>
            </a:endParaRPr>
          </a:p>
          <a:p>
            <a:pPr algn="ctr"/>
            <a:r>
              <a:rPr lang="en-US" u="sng" dirty="0">
                <a:solidFill>
                  <a:srgbClr val="000000"/>
                </a:solidFill>
              </a:rPr>
              <a:t>Why important?</a:t>
            </a:r>
          </a:p>
          <a:p>
            <a:pPr algn="ctr"/>
            <a:r>
              <a:rPr lang="en-US" dirty="0">
                <a:solidFill>
                  <a:srgbClr val="000000"/>
                </a:solidFill>
              </a:rPr>
              <a:t>Going to Earth </a:t>
            </a:r>
          </a:p>
          <a:p>
            <a:pPr algn="ctr"/>
            <a:endParaRPr lang="en-US" dirty="0">
              <a:solidFill>
                <a:srgbClr val="000000"/>
              </a:solidFill>
            </a:endParaRPr>
          </a:p>
          <a:p>
            <a:pPr algn="ctr"/>
            <a:endParaRPr lang="en-US" dirty="0">
              <a:solidFill>
                <a:srgbClr val="000000"/>
              </a:solidFill>
            </a:endParaRPr>
          </a:p>
          <a:p>
            <a:pPr algn="ctr"/>
            <a:r>
              <a:rPr lang="en-US" dirty="0" smtClean="0">
                <a:solidFill>
                  <a:srgbClr val="000000"/>
                </a:solidFill>
              </a:rPr>
              <a:t>More </a:t>
            </a:r>
            <a:r>
              <a:rPr lang="en-US" dirty="0">
                <a:solidFill>
                  <a:srgbClr val="000000"/>
                </a:solidFill>
              </a:rPr>
              <a:t>effects on mankind</a:t>
            </a:r>
          </a:p>
        </p:txBody>
      </p:sp>
      <p:sp>
        <p:nvSpPr>
          <p:cNvPr id="7" name="Down Arrow 6"/>
          <p:cNvSpPr/>
          <p:nvPr/>
        </p:nvSpPr>
        <p:spPr>
          <a:xfrm>
            <a:off x="1951159" y="3524540"/>
            <a:ext cx="139700" cy="393700"/>
          </a:xfrm>
          <a:prstGeom prst="downArrow">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74176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707364"/>
          </a:xfrm>
        </p:spPr>
        <p:txBody>
          <a:bodyPr/>
          <a:lstStyle/>
          <a:p>
            <a:pPr algn="ctr"/>
            <a:r>
              <a:rPr lang="en-US" dirty="0" smtClean="0"/>
              <a:t>What is machine learning &amp; A.I ? </a:t>
            </a:r>
            <a:endParaRPr lang="en-US" dirty="0"/>
          </a:p>
        </p:txBody>
      </p:sp>
      <p:sp>
        <p:nvSpPr>
          <p:cNvPr id="6" name="Rectangle 5"/>
          <p:cNvSpPr/>
          <p:nvPr/>
        </p:nvSpPr>
        <p:spPr>
          <a:xfrm>
            <a:off x="1087567" y="3228945"/>
            <a:ext cx="10016866" cy="430887"/>
          </a:xfrm>
          <a:prstGeom prst="rect">
            <a:avLst/>
          </a:prstGeom>
        </p:spPr>
        <p:txBody>
          <a:bodyPr wrap="square">
            <a:spAutoFit/>
          </a:bodyPr>
          <a:lstStyle/>
          <a:p>
            <a:pPr algn="ctr"/>
            <a:r>
              <a:rPr lang="en-US" sz="2200" i="1" dirty="0" smtClean="0">
                <a:solidFill>
                  <a:srgbClr val="000000"/>
                </a:solidFill>
                <a:latin typeface="+mj-lt"/>
              </a:rPr>
              <a:t>Making the computer “</a:t>
            </a:r>
            <a:r>
              <a:rPr lang="en-US" sz="2200" i="1" dirty="0" smtClean="0">
                <a:solidFill>
                  <a:srgbClr val="FF0000"/>
                </a:solidFill>
                <a:latin typeface="+mj-lt"/>
              </a:rPr>
              <a:t>learn</a:t>
            </a:r>
            <a:r>
              <a:rPr lang="en-US" sz="2200" i="1" dirty="0" smtClean="0">
                <a:solidFill>
                  <a:srgbClr val="000000"/>
                </a:solidFill>
                <a:latin typeface="+mj-lt"/>
              </a:rPr>
              <a:t>” from </a:t>
            </a:r>
            <a:r>
              <a:rPr lang="en-US" sz="2200" i="1" dirty="0" smtClean="0">
                <a:solidFill>
                  <a:srgbClr val="FF0000"/>
                </a:solidFill>
                <a:latin typeface="+mj-lt"/>
              </a:rPr>
              <a:t>data</a:t>
            </a:r>
            <a:r>
              <a:rPr lang="en-US" sz="2200" i="1" dirty="0" smtClean="0">
                <a:solidFill>
                  <a:srgbClr val="000000"/>
                </a:solidFill>
                <a:latin typeface="+mj-lt"/>
              </a:rPr>
              <a:t> without being explicitly programmed</a:t>
            </a:r>
            <a:endParaRPr lang="en-US" sz="2200" i="1" dirty="0">
              <a:solidFill>
                <a:srgbClr val="000000"/>
              </a:solidFill>
              <a:latin typeface="+mj-lt"/>
            </a:endParaRPr>
          </a:p>
        </p:txBody>
      </p:sp>
    </p:spTree>
    <p:extLst>
      <p:ext uri="{BB962C8B-B14F-4D97-AF65-F5344CB8AC3E}">
        <p14:creationId xmlns:p14="http://schemas.microsoft.com/office/powerpoint/2010/main" val="174282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6"/>
            <a:ext cx="11041200" cy="646404"/>
          </a:xfrm>
        </p:spPr>
        <p:txBody>
          <a:bodyPr/>
          <a:lstStyle/>
          <a:p>
            <a:pPr algn="ctr"/>
            <a:r>
              <a:rPr lang="en-US" dirty="0" smtClean="0"/>
              <a:t>Neural Networks &amp; Backpropagation</a:t>
            </a:r>
            <a:endParaRPr lang="en-US" dirty="0"/>
          </a:p>
        </p:txBody>
      </p:sp>
      <p:pic>
        <p:nvPicPr>
          <p:cNvPr id="1026" name="Picture 2" descr="https://i.stack.imgur.com/H1K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737" y="1627105"/>
            <a:ext cx="6181725" cy="43148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955450" y="3934374"/>
            <a:ext cx="856325" cy="369332"/>
          </a:xfrm>
          <a:prstGeom prst="rect">
            <a:avLst/>
          </a:prstGeom>
          <a:noFill/>
          <a:ln>
            <a:solidFill>
              <a:sysClr val="windowText" lastClr="000000">
                <a:lumMod val="95000"/>
                <a:lumOff val="5000"/>
              </a:sysClr>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Output</a:t>
            </a:r>
          </a:p>
        </p:txBody>
      </p:sp>
    </p:spTree>
    <p:extLst>
      <p:ext uri="{BB962C8B-B14F-4D97-AF65-F5344CB8AC3E}">
        <p14:creationId xmlns:p14="http://schemas.microsoft.com/office/powerpoint/2010/main" val="9271115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Centre for mathematical Plasma-Astrophysics</a:t>
            </a:r>
            <a:endParaRPr lang="nl-NL" dirty="0"/>
          </a:p>
        </p:txBody>
      </p:sp>
      <p:sp>
        <p:nvSpPr>
          <p:cNvPr id="4" name="Title 3"/>
          <p:cNvSpPr>
            <a:spLocks noGrp="1"/>
          </p:cNvSpPr>
          <p:nvPr>
            <p:ph type="title"/>
          </p:nvPr>
        </p:nvSpPr>
        <p:spPr>
          <a:xfrm>
            <a:off x="576000" y="207037"/>
            <a:ext cx="11041200" cy="587286"/>
          </a:xfrm>
        </p:spPr>
        <p:txBody>
          <a:bodyPr>
            <a:normAutofit fontScale="90000"/>
          </a:bodyPr>
          <a:lstStyle/>
          <a:p>
            <a:pPr algn="ctr"/>
            <a:r>
              <a:rPr lang="en-US" dirty="0" smtClean="0"/>
              <a:t>Visualization of Neural Network</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794" y="1359036"/>
            <a:ext cx="7620000" cy="4286250"/>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0" y="5902223"/>
            <a:ext cx="4842159" cy="307777"/>
          </a:xfrm>
          <a:prstGeom prst="rect">
            <a:avLst/>
          </a:prstGeom>
          <a:noFill/>
        </p:spPr>
        <p:txBody>
          <a:bodyPr wrap="none" rtlCol="0">
            <a:spAutoFit/>
          </a:bodyPr>
          <a:lstStyle/>
          <a:p>
            <a:r>
              <a:rPr lang="el-GR" sz="1400" dirty="0" smtClean="0">
                <a:solidFill>
                  <a:srgbClr val="000000"/>
                </a:solidFill>
              </a:rPr>
              <a:t>*</a:t>
            </a:r>
            <a:r>
              <a:rPr lang="en-US" sz="1400" dirty="0" smtClean="0">
                <a:solidFill>
                  <a:srgbClr val="000000"/>
                </a:solidFill>
              </a:rPr>
              <a:t>Video Courtesy</a:t>
            </a:r>
            <a:r>
              <a:rPr lang="en-US" sz="1400" b="1" dirty="0" smtClean="0">
                <a:solidFill>
                  <a:srgbClr val="000000"/>
                </a:solidFill>
              </a:rPr>
              <a:t>: </a:t>
            </a:r>
            <a:r>
              <a:rPr lang="en-US" sz="1400" b="1" dirty="0">
                <a:solidFill>
                  <a:srgbClr val="000000"/>
                </a:solidFill>
              </a:rPr>
              <a:t>3Blue1Brown </a:t>
            </a:r>
            <a:r>
              <a:rPr lang="en-US" sz="1400" dirty="0" smtClean="0">
                <a:solidFill>
                  <a:srgbClr val="000000"/>
                </a:solidFill>
              </a:rPr>
              <a:t> (Check him on YouTube!)</a:t>
            </a:r>
            <a:endParaRPr lang="en-US" sz="1400" b="1" dirty="0">
              <a:solidFill>
                <a:srgbClr val="000000"/>
              </a:solidFill>
            </a:endParaRPr>
          </a:p>
        </p:txBody>
      </p:sp>
    </p:spTree>
    <p:extLst>
      <p:ext uri="{BB962C8B-B14F-4D97-AF65-F5344CB8AC3E}">
        <p14:creationId xmlns:p14="http://schemas.microsoft.com/office/powerpoint/2010/main" val="72914287"/>
      </p:ext>
    </p:extLst>
  </p:cSld>
  <p:clrMapOvr>
    <a:masterClrMapping/>
  </p:clrMapOvr>
  <p:timing>
    <p:tnLst>
      <p:par>
        <p:cTn id="1" dur="indefinite" restart="never" nodeType="tmRoot"/>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1169</Words>
  <Application>Microsoft Office PowerPoint</Application>
  <PresentationFormat>Widescreen</PresentationFormat>
  <Paragraphs>275</Paragraphs>
  <Slides>33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Calibri</vt:lpstr>
      <vt:lpstr>Cambria Math</vt:lpstr>
      <vt:lpstr>Garamond Premr Pro</vt:lpstr>
      <vt:lpstr>Times New Roman</vt:lpstr>
      <vt:lpstr>Wingdings</vt:lpstr>
      <vt:lpstr>KU Leuven</vt:lpstr>
      <vt:lpstr>KU Leuven Sedes</vt:lpstr>
      <vt:lpstr>Processing Solar Images to Forecast Coronal Mass Ejections using Artificial Intelligence  Savvas Raptis KU Leuven, Centre for Mathematical Plasma Astrophysics  </vt:lpstr>
      <vt:lpstr>Preventing a disaster </vt:lpstr>
      <vt:lpstr>What can cause this disaster?</vt:lpstr>
      <vt:lpstr>PowerPoint Presentation</vt:lpstr>
      <vt:lpstr>Coronal Mass Ejections – CMEs </vt:lpstr>
      <vt:lpstr>Halo CMEs</vt:lpstr>
      <vt:lpstr>What is machine learning &amp; A.I ? </vt:lpstr>
      <vt:lpstr>Neural Networks &amp; Backpropagation</vt:lpstr>
      <vt:lpstr>Visualization of Neural Network</vt:lpstr>
      <vt:lpstr>Convolution Neural Network (CNN) Layers</vt:lpstr>
      <vt:lpstr>Example of CNN</vt:lpstr>
      <vt:lpstr>PowerPoint Presentation</vt:lpstr>
      <vt:lpstr>Main Goal</vt:lpstr>
      <vt:lpstr>PowerPoint Presentation</vt:lpstr>
      <vt:lpstr>PowerPoint Presentation</vt:lpstr>
      <vt:lpstr>The Data Enhancement Project</vt:lpstr>
      <vt:lpstr>PowerPoint Presentation</vt:lpstr>
      <vt:lpstr>The Machine Learning Project</vt:lpstr>
      <vt:lpstr>Final CNN architecture</vt:lpstr>
      <vt:lpstr>Result of CNN</vt:lpstr>
      <vt:lpstr>PowerPoint Presentation</vt:lpstr>
      <vt:lpstr>Pre-processing Tool – Motivation</vt:lpstr>
      <vt:lpstr>History Map (HM) – Single Line Example</vt:lpstr>
      <vt:lpstr>Pre-processing Tool – Procedure &amp; Output</vt:lpstr>
      <vt:lpstr>Pre-processing Tool – Sunspot</vt:lpstr>
      <vt:lpstr>History Map – Multi Line Example</vt:lpstr>
      <vt:lpstr>Why History Maps ?</vt:lpstr>
      <vt:lpstr>PowerPoint Presentation</vt:lpstr>
      <vt:lpstr>Summary</vt:lpstr>
      <vt:lpstr>Future Proposal</vt:lpstr>
      <vt:lpstr>PowerPoint Presentation</vt:lpstr>
      <vt:lpstr>Differential Rotation Models</vt:lpstr>
      <vt:lpstr>Pre-processing Tool –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2018-09-04T09:33:47Z</dcterms:modified>
</cp:coreProperties>
</file>